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85562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jp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5.jpg"/><Relationship Id="rId7" Type="http://schemas.openxmlformats.org/officeDocument/2006/relationships/image" Target="../media/image16.jp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15.jp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6.jpg"/><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US"/>
          </a:p>
        </p:txBody>
      </p:sp>
      <p:sp>
        <p:nvSpPr>
          <p:cNvPr id="3" name="Shape 1"/>
          <p:cNvSpPr/>
          <p:nvPr/>
        </p:nvSpPr>
        <p:spPr>
          <a:xfrm>
            <a:off x="0" y="0"/>
            <a:ext cx="14630400" cy="8229600"/>
          </a:xfrm>
          <a:prstGeom prst="rect">
            <a:avLst/>
          </a:prstGeom>
          <a:solidFill>
            <a:srgbClr val="FFF8F0"/>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64037" y="1345049"/>
            <a:ext cx="7608631" cy="3193971"/>
          </a:xfrm>
          <a:prstGeom prst="rect">
            <a:avLst/>
          </a:prstGeom>
          <a:noFill/>
          <a:ln/>
        </p:spPr>
        <p:txBody>
          <a:bodyPr wrap="square" rtlCol="0" anchor="t"/>
          <a:lstStyle/>
          <a:p>
            <a:pPr marL="0" indent="0">
              <a:lnSpc>
                <a:spcPts val="8384"/>
              </a:lnSpc>
              <a:buNone/>
            </a:pPr>
            <a:r>
              <a:rPr lang="en-US" sz="6707" kern="0" spc="-201" dirty="0">
                <a:solidFill>
                  <a:srgbClr val="2C3F42"/>
                </a:solidFill>
                <a:latin typeface="Bitter" pitchFamily="34" charset="0"/>
                <a:ea typeface="Bitter" pitchFamily="34" charset="-122"/>
                <a:cs typeface="Bitter" pitchFamily="34" charset="-120"/>
              </a:rPr>
              <a:t>Safeguarding Tribal Rights to Resources and Land</a:t>
            </a:r>
            <a:endParaRPr lang="en-US" sz="6707" dirty="0"/>
          </a:p>
        </p:txBody>
      </p:sp>
      <p:sp>
        <p:nvSpPr>
          <p:cNvPr id="6" name="Text 3"/>
          <p:cNvSpPr/>
          <p:nvPr/>
        </p:nvSpPr>
        <p:spPr>
          <a:xfrm>
            <a:off x="864037" y="4909304"/>
            <a:ext cx="7415927" cy="1975247"/>
          </a:xfrm>
          <a:prstGeom prst="rect">
            <a:avLst/>
          </a:prstGeom>
          <a:noFill/>
          <a:ln/>
        </p:spPr>
        <p:txBody>
          <a:bodyPr wrap="square" rtlCol="0" anchor="t"/>
          <a:lstStyle/>
          <a:p>
            <a:pPr marL="0" indent="0">
              <a:lnSpc>
                <a:spcPts val="3110"/>
              </a:lnSpc>
              <a:buNone/>
            </a:pPr>
            <a:r>
              <a:rPr lang="en-US" sz="1944" kern="0" spc="-39" dirty="0">
                <a:solidFill>
                  <a:srgbClr val="2B2E3C"/>
                </a:solidFill>
                <a:latin typeface="Open Sans" pitchFamily="34" charset="0"/>
                <a:ea typeface="Open Sans" pitchFamily="34" charset="-122"/>
                <a:cs typeface="Open Sans" pitchFamily="34" charset="-120"/>
              </a:rPr>
              <a:t>This presentation explores a comprehensive approach to protecting the rights of indigenous communities to their land and resources. It delves into the historical context, current challenges, and innovative solutions that aim to ensure the well-being and self-determination of tribal communities worldwide.</a:t>
            </a:r>
            <a:endParaRPr lang="en-US" sz="1944"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47" presetClass="entr" presetSubtype="0" fill="hold" grpId="0" nodeType="with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fade">
                                      <p:cBhvr>
                                        <p:cTn id="11" dur="500"/>
                                        <p:tgtEl>
                                          <p:spTgt spid="6">
                                            <p:txEl>
                                              <p:pRg st="0" end="0"/>
                                            </p:txEl>
                                          </p:spTgt>
                                        </p:tgtEl>
                                      </p:cBhvr>
                                    </p:animEffect>
                                    <p:anim calcmode="lin" valueType="num">
                                      <p:cBhvr>
                                        <p:cTn id="12"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13" dur="500" fill="hold"/>
                                        <p:tgtEl>
                                          <p:spTgt spid="6">
                                            <p:txEl>
                                              <p:pRg st="0" end="0"/>
                                            </p:txEl>
                                          </p:spTgt>
                                        </p:tgtEl>
                                        <p:attrNameLst>
                                          <p:attrName>ppt_y</p:attrName>
                                        </p:attrNameLst>
                                      </p:cBhvr>
                                      <p:tavLst>
                                        <p:tav tm="0">
                                          <p:val>
                                            <p:strVal val="#ppt_y-.1"/>
                                          </p:val>
                                        </p:tav>
                                        <p:tav tm="100000">
                                          <p:val>
                                            <p:strVal val="#ppt_y"/>
                                          </p:val>
                                        </p:tav>
                                      </p:tavLst>
                                    </p:anim>
                                  </p:childTnLst>
                                </p:cTn>
                              </p:par>
                              <p:par>
                                <p:cTn id="14" presetID="2" presetClass="entr" presetSubtype="8"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0-#ppt_w/2"/>
                                          </p:val>
                                        </p:tav>
                                        <p:tav tm="100000">
                                          <p:val>
                                            <p:strVal val="#ppt_x"/>
                                          </p:val>
                                        </p:tav>
                                      </p:tavLst>
                                    </p:anim>
                                    <p:anim calcmode="lin" valueType="num">
                                      <p:cBhvr additive="base">
                                        <p:cTn id="17"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US"/>
          </a:p>
        </p:txBody>
      </p:sp>
      <p:sp>
        <p:nvSpPr>
          <p:cNvPr id="3" name="Shape 1"/>
          <p:cNvSpPr/>
          <p:nvPr/>
        </p:nvSpPr>
        <p:spPr>
          <a:xfrm>
            <a:off x="0" y="0"/>
            <a:ext cx="14630400" cy="8229600"/>
          </a:xfrm>
          <a:prstGeom prst="rect">
            <a:avLst/>
          </a:prstGeom>
          <a:solidFill>
            <a:srgbClr val="FFF8F0"/>
          </a:solidFill>
          <a:ln/>
        </p:spPr>
        <p:txBody>
          <a:bodyPr/>
          <a:lstStyle/>
          <a:p>
            <a:endParaRPr lang="en-US"/>
          </a:p>
        </p:txBody>
      </p:sp>
      <p:sp>
        <p:nvSpPr>
          <p:cNvPr id="4" name="Text 2"/>
          <p:cNvSpPr/>
          <p:nvPr/>
        </p:nvSpPr>
        <p:spPr>
          <a:xfrm>
            <a:off x="864037" y="817245"/>
            <a:ext cx="6900029" cy="771525"/>
          </a:xfrm>
          <a:prstGeom prst="rect">
            <a:avLst/>
          </a:prstGeom>
          <a:noFill/>
          <a:ln/>
        </p:spPr>
        <p:txBody>
          <a:bodyPr wrap="none" rtlCol="0" anchor="t"/>
          <a:lstStyle/>
          <a:p>
            <a:pPr marL="0" indent="0">
              <a:lnSpc>
                <a:spcPts val="6075"/>
              </a:lnSpc>
              <a:buNone/>
            </a:pPr>
            <a:r>
              <a:rPr lang="en-US" sz="4860" kern="0" spc="-146" dirty="0">
                <a:solidFill>
                  <a:srgbClr val="2C3F42"/>
                </a:solidFill>
                <a:latin typeface="Bitter" pitchFamily="34" charset="0"/>
                <a:ea typeface="Bitter" pitchFamily="34" charset="-122"/>
                <a:cs typeface="Bitter" pitchFamily="34" charset="-120"/>
              </a:rPr>
              <a:t>Overview and Core Issues</a:t>
            </a:r>
            <a:endParaRPr lang="en-US" sz="4860" dirty="0"/>
          </a:p>
        </p:txBody>
      </p:sp>
      <p:sp>
        <p:nvSpPr>
          <p:cNvPr id="5" name="Text 3"/>
          <p:cNvSpPr/>
          <p:nvPr/>
        </p:nvSpPr>
        <p:spPr>
          <a:xfrm>
            <a:off x="864037" y="2082522"/>
            <a:ext cx="12902327" cy="1580198"/>
          </a:xfrm>
          <a:prstGeom prst="rect">
            <a:avLst/>
          </a:prstGeom>
          <a:noFill/>
          <a:ln/>
        </p:spPr>
        <p:txBody>
          <a:bodyPr wrap="square" rtlCol="0" anchor="t"/>
          <a:lstStyle/>
          <a:p>
            <a:pPr marL="0" indent="0">
              <a:lnSpc>
                <a:spcPts val="3110"/>
              </a:lnSpc>
              <a:buNone/>
            </a:pPr>
            <a:r>
              <a:rPr lang="en-US" sz="1944" kern="0" spc="-39" dirty="0">
                <a:solidFill>
                  <a:srgbClr val="2B2E3C"/>
                </a:solidFill>
                <a:latin typeface="Open Sans" pitchFamily="34" charset="0"/>
                <a:ea typeface="Open Sans" pitchFamily="34" charset="-122"/>
                <a:cs typeface="Open Sans" pitchFamily="34" charset="-120"/>
              </a:rPr>
              <a:t>Indigenous communities face numerous challenges in protecting their land and resource rights. These challenges include displacement due to development projects, exploitation of natural resources without consent, environmental degradation, and a lack of legal recognition and enforcement. This section explores these issues in detail, providing specific examples and statistics to illustrate the severity of the problem.</a:t>
            </a:r>
            <a:endParaRPr lang="en-US" sz="1944" dirty="0"/>
          </a:p>
        </p:txBody>
      </p:sp>
      <p:sp>
        <p:nvSpPr>
          <p:cNvPr id="6" name="Text 4"/>
          <p:cNvSpPr/>
          <p:nvPr/>
        </p:nvSpPr>
        <p:spPr>
          <a:xfrm>
            <a:off x="864037" y="4187190"/>
            <a:ext cx="3086100" cy="385763"/>
          </a:xfrm>
          <a:prstGeom prst="rect">
            <a:avLst/>
          </a:prstGeom>
          <a:noFill/>
          <a:ln/>
        </p:spPr>
        <p:txBody>
          <a:bodyPr wrap="none" rtlCol="0" anchor="t"/>
          <a:lstStyle/>
          <a:p>
            <a:pPr marL="0" indent="0">
              <a:lnSpc>
                <a:spcPts val="3038"/>
              </a:lnSpc>
              <a:buNone/>
            </a:pPr>
            <a:r>
              <a:rPr lang="en-US" sz="2430" b="1" kern="0" spc="-73" dirty="0">
                <a:solidFill>
                  <a:srgbClr val="2C3F42"/>
                </a:solidFill>
                <a:latin typeface="Bitter" pitchFamily="34" charset="0"/>
                <a:ea typeface="Bitter" pitchFamily="34" charset="-122"/>
                <a:cs typeface="Bitter" pitchFamily="34" charset="-120"/>
              </a:rPr>
              <a:t>Displacement</a:t>
            </a:r>
            <a:endParaRPr lang="en-US" sz="2430" b="1" dirty="0"/>
          </a:p>
        </p:txBody>
      </p:sp>
      <p:sp>
        <p:nvSpPr>
          <p:cNvPr id="7" name="Text 5"/>
          <p:cNvSpPr/>
          <p:nvPr/>
        </p:nvSpPr>
        <p:spPr>
          <a:xfrm>
            <a:off x="864037" y="4819769"/>
            <a:ext cx="3898821" cy="1975247"/>
          </a:xfrm>
          <a:prstGeom prst="rect">
            <a:avLst/>
          </a:prstGeom>
          <a:noFill/>
          <a:ln/>
        </p:spPr>
        <p:txBody>
          <a:bodyPr wrap="square" rtlCol="0" anchor="t"/>
          <a:lstStyle/>
          <a:p>
            <a:pPr marL="0" indent="0">
              <a:lnSpc>
                <a:spcPts val="3110"/>
              </a:lnSpc>
              <a:buNone/>
            </a:pPr>
            <a:r>
              <a:rPr lang="en-US" sz="1944" kern="0" spc="-39" dirty="0">
                <a:solidFill>
                  <a:srgbClr val="2B2E3C"/>
                </a:solidFill>
                <a:latin typeface="Open Sans" pitchFamily="34" charset="0"/>
                <a:ea typeface="Open Sans" pitchFamily="34" charset="-122"/>
                <a:cs typeface="Open Sans" pitchFamily="34" charset="-120"/>
              </a:rPr>
              <a:t>The displacement of indigenous communities from their ancestral lands due to development projects, such as mining, logging, and infrastructure development.</a:t>
            </a:r>
            <a:endParaRPr lang="en-US" sz="1944" dirty="0"/>
          </a:p>
        </p:txBody>
      </p:sp>
      <p:sp>
        <p:nvSpPr>
          <p:cNvPr id="8" name="Text 6"/>
          <p:cNvSpPr/>
          <p:nvPr/>
        </p:nvSpPr>
        <p:spPr>
          <a:xfrm>
            <a:off x="5372695" y="4187190"/>
            <a:ext cx="3086100" cy="385763"/>
          </a:xfrm>
          <a:prstGeom prst="rect">
            <a:avLst/>
          </a:prstGeom>
          <a:noFill/>
          <a:ln/>
        </p:spPr>
        <p:txBody>
          <a:bodyPr wrap="none" rtlCol="0" anchor="t"/>
          <a:lstStyle/>
          <a:p>
            <a:pPr marL="0" indent="0">
              <a:lnSpc>
                <a:spcPts val="3038"/>
              </a:lnSpc>
              <a:buNone/>
            </a:pPr>
            <a:r>
              <a:rPr lang="en-US" sz="2430" b="1" kern="0" spc="-73" dirty="0">
                <a:solidFill>
                  <a:srgbClr val="2C3F42"/>
                </a:solidFill>
                <a:latin typeface="Bitter" pitchFamily="34" charset="0"/>
                <a:ea typeface="Bitter" pitchFamily="34" charset="-122"/>
                <a:cs typeface="Bitter" pitchFamily="34" charset="-120"/>
              </a:rPr>
              <a:t>Exploitation</a:t>
            </a:r>
            <a:endParaRPr lang="en-US" sz="2430" b="1" dirty="0"/>
          </a:p>
        </p:txBody>
      </p:sp>
      <p:sp>
        <p:nvSpPr>
          <p:cNvPr id="9" name="Text 7"/>
          <p:cNvSpPr/>
          <p:nvPr/>
        </p:nvSpPr>
        <p:spPr>
          <a:xfrm>
            <a:off x="5372695" y="4819769"/>
            <a:ext cx="3898821" cy="1580198"/>
          </a:xfrm>
          <a:prstGeom prst="rect">
            <a:avLst/>
          </a:prstGeom>
          <a:noFill/>
          <a:ln/>
        </p:spPr>
        <p:txBody>
          <a:bodyPr wrap="square" rtlCol="0" anchor="t"/>
          <a:lstStyle/>
          <a:p>
            <a:pPr marL="0" indent="0">
              <a:lnSpc>
                <a:spcPts val="3110"/>
              </a:lnSpc>
              <a:buNone/>
            </a:pPr>
            <a:r>
              <a:rPr lang="en-US" sz="1944" kern="0" spc="-39" dirty="0">
                <a:solidFill>
                  <a:srgbClr val="2B2E3C"/>
                </a:solidFill>
                <a:latin typeface="Open Sans" pitchFamily="34" charset="0"/>
                <a:ea typeface="Open Sans" pitchFamily="34" charset="-122"/>
                <a:cs typeface="Open Sans" pitchFamily="34" charset="-120"/>
              </a:rPr>
              <a:t>The exploitation of natural resources on tribal lands without the consent or fair compensation of indigenous communities.</a:t>
            </a:r>
            <a:endParaRPr lang="en-US" sz="1944" dirty="0"/>
          </a:p>
        </p:txBody>
      </p:sp>
      <p:sp>
        <p:nvSpPr>
          <p:cNvPr id="10" name="Text 8"/>
          <p:cNvSpPr/>
          <p:nvPr/>
        </p:nvSpPr>
        <p:spPr>
          <a:xfrm>
            <a:off x="9881354" y="4187190"/>
            <a:ext cx="3792260" cy="385763"/>
          </a:xfrm>
          <a:prstGeom prst="rect">
            <a:avLst/>
          </a:prstGeom>
          <a:noFill/>
          <a:ln/>
        </p:spPr>
        <p:txBody>
          <a:bodyPr wrap="none" rtlCol="0" anchor="t"/>
          <a:lstStyle/>
          <a:p>
            <a:pPr marL="0" indent="0">
              <a:lnSpc>
                <a:spcPts val="3038"/>
              </a:lnSpc>
              <a:buNone/>
            </a:pPr>
            <a:r>
              <a:rPr lang="en-US" sz="2430" b="1" kern="0" spc="-73" dirty="0">
                <a:solidFill>
                  <a:srgbClr val="2C3F42"/>
                </a:solidFill>
                <a:latin typeface="Bitter" pitchFamily="34" charset="0"/>
                <a:ea typeface="Bitter" pitchFamily="34" charset="-122"/>
                <a:cs typeface="Bitter" pitchFamily="34" charset="-120"/>
              </a:rPr>
              <a:t>Environmental Degradation</a:t>
            </a:r>
            <a:endParaRPr lang="en-US" sz="2430" b="1" dirty="0"/>
          </a:p>
        </p:txBody>
      </p:sp>
      <p:sp>
        <p:nvSpPr>
          <p:cNvPr id="11" name="Text 9"/>
          <p:cNvSpPr/>
          <p:nvPr/>
        </p:nvSpPr>
        <p:spPr>
          <a:xfrm>
            <a:off x="9881354" y="4819769"/>
            <a:ext cx="3898821" cy="2370296"/>
          </a:xfrm>
          <a:prstGeom prst="rect">
            <a:avLst/>
          </a:prstGeom>
          <a:noFill/>
          <a:ln/>
        </p:spPr>
        <p:txBody>
          <a:bodyPr wrap="square" rtlCol="0" anchor="t"/>
          <a:lstStyle/>
          <a:p>
            <a:pPr marL="0" indent="0">
              <a:lnSpc>
                <a:spcPts val="3110"/>
              </a:lnSpc>
              <a:buNone/>
            </a:pPr>
            <a:r>
              <a:rPr lang="en-US" sz="1944" kern="0" spc="-39" dirty="0">
                <a:solidFill>
                  <a:srgbClr val="2B2E3C"/>
                </a:solidFill>
                <a:latin typeface="Open Sans" pitchFamily="34" charset="0"/>
                <a:ea typeface="Open Sans" pitchFamily="34" charset="-122"/>
                <a:cs typeface="Open Sans" pitchFamily="34" charset="-120"/>
              </a:rPr>
              <a:t>The degradation of the environment on tribal lands due to unsustainable practices, leading to loss of biodiversity, water contamination, and climate change impacts.</a:t>
            </a:r>
            <a:endParaRPr lang="en-US" sz="1944" dirty="0"/>
          </a:p>
        </p:txBody>
      </p:sp>
      <p:pic>
        <p:nvPicPr>
          <p:cNvPr id="14" name="Image 0" descr="preencoded.png">
            <a:extLst>
              <a:ext uri="{FF2B5EF4-FFF2-40B4-BE49-F238E27FC236}">
                <a16:creationId xmlns:a16="http://schemas.microsoft.com/office/drawing/2014/main" id="{6E07E8FC-FAAC-C561-34F0-B34A84F7F3D3}"/>
              </a:ext>
            </a:extLst>
          </p:cNvPr>
          <p:cNvPicPr>
            <a:picLocks noChangeAspect="1"/>
          </p:cNvPicPr>
          <p:nvPr/>
        </p:nvPicPr>
        <p:blipFill>
          <a:blip r:embed="rId3"/>
          <a:stretch>
            <a:fillRect/>
          </a:stretch>
        </p:blipFill>
        <p:spPr>
          <a:xfrm rot="16444189">
            <a:off x="-2183157" y="-2602111"/>
            <a:ext cx="2572226" cy="1589723"/>
          </a:xfrm>
          <a:prstGeom prst="rect">
            <a:avLst/>
          </a:prstGeom>
        </p:spPr>
      </p:pic>
      <p:pic>
        <p:nvPicPr>
          <p:cNvPr id="15" name="Image 1" descr="preencoded.png">
            <a:extLst>
              <a:ext uri="{FF2B5EF4-FFF2-40B4-BE49-F238E27FC236}">
                <a16:creationId xmlns:a16="http://schemas.microsoft.com/office/drawing/2014/main" id="{F7530B0B-9CB8-50AA-1E8B-4BC48049B7F1}"/>
              </a:ext>
            </a:extLst>
          </p:cNvPr>
          <p:cNvPicPr>
            <a:picLocks noChangeAspect="1"/>
          </p:cNvPicPr>
          <p:nvPr/>
        </p:nvPicPr>
        <p:blipFill>
          <a:blip r:embed="rId4"/>
          <a:stretch>
            <a:fillRect/>
          </a:stretch>
        </p:blipFill>
        <p:spPr>
          <a:xfrm rot="6116802">
            <a:off x="6699291" y="9351284"/>
            <a:ext cx="2572226" cy="1589723"/>
          </a:xfrm>
          <a:prstGeom prst="rect">
            <a:avLst/>
          </a:prstGeom>
        </p:spPr>
      </p:pic>
      <p:pic>
        <p:nvPicPr>
          <p:cNvPr id="16" name="Image 2" descr="preencoded.png">
            <a:extLst>
              <a:ext uri="{FF2B5EF4-FFF2-40B4-BE49-F238E27FC236}">
                <a16:creationId xmlns:a16="http://schemas.microsoft.com/office/drawing/2014/main" id="{3B375198-80D8-ABD1-BF97-E221E1E82B50}"/>
              </a:ext>
            </a:extLst>
          </p:cNvPr>
          <p:cNvPicPr>
            <a:picLocks noChangeAspect="1"/>
          </p:cNvPicPr>
          <p:nvPr/>
        </p:nvPicPr>
        <p:blipFill>
          <a:blip r:embed="rId5"/>
          <a:stretch>
            <a:fillRect/>
          </a:stretch>
        </p:blipFill>
        <p:spPr>
          <a:xfrm rot="4947304">
            <a:off x="14151303" y="-2602944"/>
            <a:ext cx="2572226" cy="1589723"/>
          </a:xfrm>
          <a:prstGeom prst="rect">
            <a:avLst/>
          </a:prstGeom>
        </p:spPr>
      </p:pic>
      <p:pic>
        <p:nvPicPr>
          <p:cNvPr id="17" name="Image 3" descr="preencoded.png">
            <a:extLst>
              <a:ext uri="{FF2B5EF4-FFF2-40B4-BE49-F238E27FC236}">
                <a16:creationId xmlns:a16="http://schemas.microsoft.com/office/drawing/2014/main" id="{F358E89E-B483-4A53-D0C6-D02B0CFB8447}"/>
              </a:ext>
            </a:extLst>
          </p:cNvPr>
          <p:cNvPicPr>
            <a:picLocks noChangeAspect="1"/>
          </p:cNvPicPr>
          <p:nvPr/>
        </p:nvPicPr>
        <p:blipFill>
          <a:blip r:embed="rId6"/>
          <a:stretch>
            <a:fillRect/>
          </a:stretch>
        </p:blipFill>
        <p:spPr>
          <a:xfrm rot="14262873">
            <a:off x="6457209" y="-2602111"/>
            <a:ext cx="2572226" cy="1589723"/>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par>
                                <p:cTn id="9" presetID="47"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anim calcmode="lin" valueType="num">
                                      <p:cBhvr>
                                        <p:cTn id="12" dur="500" fill="hold"/>
                                        <p:tgtEl>
                                          <p:spTgt spid="5"/>
                                        </p:tgtEl>
                                        <p:attrNameLst>
                                          <p:attrName>ppt_x</p:attrName>
                                        </p:attrNameLst>
                                      </p:cBhvr>
                                      <p:tavLst>
                                        <p:tav tm="0">
                                          <p:val>
                                            <p:strVal val="#ppt_x"/>
                                          </p:val>
                                        </p:tav>
                                        <p:tav tm="100000">
                                          <p:val>
                                            <p:strVal val="#ppt_x"/>
                                          </p:val>
                                        </p:tav>
                                      </p:tavLst>
                                    </p:anim>
                                    <p:anim calcmode="lin" valueType="num">
                                      <p:cBhvr>
                                        <p:cTn id="13" dur="500" fill="hold"/>
                                        <p:tgtEl>
                                          <p:spTgt spid="5"/>
                                        </p:tgtEl>
                                        <p:attrNameLst>
                                          <p:attrName>ppt_y</p:attrName>
                                        </p:attrNameLst>
                                      </p:cBhvr>
                                      <p:tavLst>
                                        <p:tav tm="0">
                                          <p:val>
                                            <p:strVal val="#ppt_y-.1"/>
                                          </p:val>
                                        </p:tav>
                                        <p:tav tm="100000">
                                          <p:val>
                                            <p:strVal val="#ppt_y"/>
                                          </p:val>
                                        </p:tav>
                                      </p:tavLst>
                                    </p:anim>
                                  </p:childTnLst>
                                </p:cTn>
                              </p:par>
                              <p:par>
                                <p:cTn id="14" presetID="47"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anim calcmode="lin" valueType="num">
                                      <p:cBhvr>
                                        <p:cTn id="17" dur="500" fill="hold"/>
                                        <p:tgtEl>
                                          <p:spTgt spid="6"/>
                                        </p:tgtEl>
                                        <p:attrNameLst>
                                          <p:attrName>ppt_x</p:attrName>
                                        </p:attrNameLst>
                                      </p:cBhvr>
                                      <p:tavLst>
                                        <p:tav tm="0">
                                          <p:val>
                                            <p:strVal val="#ppt_x"/>
                                          </p:val>
                                        </p:tav>
                                        <p:tav tm="100000">
                                          <p:val>
                                            <p:strVal val="#ppt_x"/>
                                          </p:val>
                                        </p:tav>
                                      </p:tavLst>
                                    </p:anim>
                                    <p:anim calcmode="lin" valueType="num">
                                      <p:cBhvr>
                                        <p:cTn id="18" dur="500" fill="hold"/>
                                        <p:tgtEl>
                                          <p:spTgt spid="6"/>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anim calcmode="lin" valueType="num">
                                      <p:cBhvr>
                                        <p:cTn id="22" dur="500" fill="hold"/>
                                        <p:tgtEl>
                                          <p:spTgt spid="8"/>
                                        </p:tgtEl>
                                        <p:attrNameLst>
                                          <p:attrName>ppt_x</p:attrName>
                                        </p:attrNameLst>
                                      </p:cBhvr>
                                      <p:tavLst>
                                        <p:tav tm="0">
                                          <p:val>
                                            <p:strVal val="#ppt_x"/>
                                          </p:val>
                                        </p:tav>
                                        <p:tav tm="100000">
                                          <p:val>
                                            <p:strVal val="#ppt_x"/>
                                          </p:val>
                                        </p:tav>
                                      </p:tavLst>
                                    </p:anim>
                                    <p:anim calcmode="lin" valueType="num">
                                      <p:cBhvr>
                                        <p:cTn id="23" dur="500" fill="hold"/>
                                        <p:tgtEl>
                                          <p:spTgt spid="8"/>
                                        </p:tgtEl>
                                        <p:attrNameLst>
                                          <p:attrName>ppt_y</p:attrName>
                                        </p:attrNameLst>
                                      </p:cBhvr>
                                      <p:tavLst>
                                        <p:tav tm="0">
                                          <p:val>
                                            <p:strVal val="#ppt_y+.1"/>
                                          </p:val>
                                        </p:tav>
                                        <p:tav tm="100000">
                                          <p:val>
                                            <p:strVal val="#ppt_y"/>
                                          </p:val>
                                        </p:tav>
                                      </p:tavLst>
                                    </p:anim>
                                  </p:childTnLst>
                                </p:cTn>
                              </p:par>
                              <p:par>
                                <p:cTn id="24" presetID="47" presetClass="entr" presetSubtype="0"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anim calcmode="lin" valueType="num">
                                      <p:cBhvr>
                                        <p:cTn id="27" dur="500" fill="hold"/>
                                        <p:tgtEl>
                                          <p:spTgt spid="10"/>
                                        </p:tgtEl>
                                        <p:attrNameLst>
                                          <p:attrName>ppt_x</p:attrName>
                                        </p:attrNameLst>
                                      </p:cBhvr>
                                      <p:tavLst>
                                        <p:tav tm="0">
                                          <p:val>
                                            <p:strVal val="#ppt_x"/>
                                          </p:val>
                                        </p:tav>
                                        <p:tav tm="100000">
                                          <p:val>
                                            <p:strVal val="#ppt_x"/>
                                          </p:val>
                                        </p:tav>
                                      </p:tavLst>
                                    </p:anim>
                                    <p:anim calcmode="lin" valueType="num">
                                      <p:cBhvr>
                                        <p:cTn id="28" dur="500" fill="hold"/>
                                        <p:tgtEl>
                                          <p:spTgt spid="10"/>
                                        </p:tgtEl>
                                        <p:attrNameLst>
                                          <p:attrName>ppt_y</p:attrName>
                                        </p:attrNameLst>
                                      </p:cBhvr>
                                      <p:tavLst>
                                        <p:tav tm="0">
                                          <p:val>
                                            <p:strVal val="#ppt_y-.1"/>
                                          </p:val>
                                        </p:tav>
                                        <p:tav tm="100000">
                                          <p:val>
                                            <p:strVal val="#ppt_y"/>
                                          </p:val>
                                        </p:tav>
                                      </p:tavLst>
                                    </p:anim>
                                  </p:childTnLst>
                                </p:cTn>
                              </p:par>
                              <p:par>
                                <p:cTn id="29" presetID="10" presetClass="entr" presetSubtype="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US"/>
          </a:p>
        </p:txBody>
      </p:sp>
      <p:sp>
        <p:nvSpPr>
          <p:cNvPr id="3" name="Shape 1"/>
          <p:cNvSpPr/>
          <p:nvPr/>
        </p:nvSpPr>
        <p:spPr>
          <a:xfrm>
            <a:off x="0" y="11151"/>
            <a:ext cx="14630400" cy="8229600"/>
          </a:xfrm>
          <a:prstGeom prst="rect">
            <a:avLst/>
          </a:prstGeom>
          <a:solidFill>
            <a:srgbClr val="FFF8F0"/>
          </a:solidFill>
          <a:ln/>
        </p:spPr>
        <p:txBody>
          <a:bodyPr/>
          <a:lstStyle/>
          <a:p>
            <a:endParaRPr lang="en-US"/>
          </a:p>
        </p:txBody>
      </p:sp>
      <p:sp>
        <p:nvSpPr>
          <p:cNvPr id="4" name="Text 2"/>
          <p:cNvSpPr/>
          <p:nvPr/>
        </p:nvSpPr>
        <p:spPr>
          <a:xfrm>
            <a:off x="1708904" y="690324"/>
            <a:ext cx="5934313" cy="641390"/>
          </a:xfrm>
          <a:prstGeom prst="rect">
            <a:avLst/>
          </a:prstGeom>
          <a:noFill/>
          <a:ln/>
        </p:spPr>
        <p:txBody>
          <a:bodyPr wrap="none" rtlCol="0" anchor="t"/>
          <a:lstStyle/>
          <a:p>
            <a:pPr marL="0" indent="0">
              <a:lnSpc>
                <a:spcPts val="5051"/>
              </a:lnSpc>
              <a:buNone/>
            </a:pPr>
            <a:r>
              <a:rPr lang="en-US" sz="4041" kern="0" spc="-121" dirty="0">
                <a:solidFill>
                  <a:srgbClr val="2C3F42"/>
                </a:solidFill>
                <a:latin typeface="Bitter" pitchFamily="34" charset="0"/>
                <a:ea typeface="Bitter" pitchFamily="34" charset="-122"/>
                <a:cs typeface="Bitter" pitchFamily="34" charset="-120"/>
              </a:rPr>
              <a:t>Technological Approaches</a:t>
            </a:r>
            <a:endParaRPr lang="en-US" sz="4041" dirty="0"/>
          </a:p>
        </p:txBody>
      </p:sp>
      <p:pic>
        <p:nvPicPr>
          <p:cNvPr id="5" name="Image 0" descr="preencoded.png"/>
          <p:cNvPicPr>
            <a:picLocks noChangeAspect="1"/>
          </p:cNvPicPr>
          <p:nvPr/>
        </p:nvPicPr>
        <p:blipFill>
          <a:blip r:embed="rId3"/>
          <a:stretch>
            <a:fillRect/>
          </a:stretch>
        </p:blipFill>
        <p:spPr>
          <a:xfrm>
            <a:off x="1708904" y="1742242"/>
            <a:ext cx="2572226" cy="1589723"/>
          </a:xfrm>
          <a:prstGeom prst="rect">
            <a:avLst/>
          </a:prstGeom>
        </p:spPr>
      </p:pic>
      <p:sp>
        <p:nvSpPr>
          <p:cNvPr id="6" name="Text 3"/>
          <p:cNvSpPr/>
          <p:nvPr/>
        </p:nvSpPr>
        <p:spPr>
          <a:xfrm>
            <a:off x="1708904" y="3588544"/>
            <a:ext cx="2565797" cy="320635"/>
          </a:xfrm>
          <a:prstGeom prst="rect">
            <a:avLst/>
          </a:prstGeom>
          <a:noFill/>
          <a:ln/>
        </p:spPr>
        <p:txBody>
          <a:bodyPr wrap="none" rtlCol="0" anchor="t"/>
          <a:lstStyle/>
          <a:p>
            <a:pPr marL="0" indent="0" algn="l">
              <a:lnSpc>
                <a:spcPts val="2525"/>
              </a:lnSpc>
              <a:buNone/>
            </a:pPr>
            <a:r>
              <a:rPr lang="en-US" sz="2020" b="1" kern="0" spc="-61" dirty="0">
                <a:solidFill>
                  <a:srgbClr val="2B2E3C"/>
                </a:solidFill>
                <a:latin typeface="Bitter" pitchFamily="34" charset="0"/>
                <a:ea typeface="Bitter" pitchFamily="34" charset="-122"/>
                <a:cs typeface="Bitter" pitchFamily="34" charset="-120"/>
              </a:rPr>
              <a:t>Geospatial Mapping</a:t>
            </a:r>
            <a:endParaRPr lang="en-US" sz="2020" b="1" dirty="0"/>
          </a:p>
        </p:txBody>
      </p:sp>
      <p:sp>
        <p:nvSpPr>
          <p:cNvPr id="7" name="Text 4"/>
          <p:cNvSpPr/>
          <p:nvPr/>
        </p:nvSpPr>
        <p:spPr>
          <a:xfrm>
            <a:off x="1708904" y="4032290"/>
            <a:ext cx="2572226" cy="2298621"/>
          </a:xfrm>
          <a:prstGeom prst="rect">
            <a:avLst/>
          </a:prstGeom>
          <a:noFill/>
          <a:ln/>
        </p:spPr>
        <p:txBody>
          <a:bodyPr wrap="square" rtlCol="0" anchor="t"/>
          <a:lstStyle/>
          <a:p>
            <a:pPr marL="0" indent="0" algn="l">
              <a:lnSpc>
                <a:spcPts val="2586"/>
              </a:lnSpc>
              <a:buNone/>
            </a:pPr>
            <a:r>
              <a:rPr lang="en-US" sz="1616" kern="0" spc="-32" dirty="0">
                <a:solidFill>
                  <a:srgbClr val="2B2E3C"/>
                </a:solidFill>
                <a:latin typeface="Open Sans" pitchFamily="34" charset="0"/>
                <a:ea typeface="Open Sans" pitchFamily="34" charset="-122"/>
                <a:cs typeface="Open Sans" pitchFamily="34" charset="-120"/>
              </a:rPr>
              <a:t>Utilize GIS and satellite technology to map tribal lands accurately. This can help in documenting land use, detecting encroachments, and supporting legal claims.</a:t>
            </a:r>
            <a:endParaRPr lang="en-US" sz="1616" dirty="0"/>
          </a:p>
        </p:txBody>
      </p:sp>
      <p:pic>
        <p:nvPicPr>
          <p:cNvPr id="8" name="Image 1" descr="preencoded.png"/>
          <p:cNvPicPr>
            <a:picLocks noChangeAspect="1"/>
          </p:cNvPicPr>
          <p:nvPr/>
        </p:nvPicPr>
        <p:blipFill>
          <a:blip r:embed="rId4"/>
          <a:stretch>
            <a:fillRect/>
          </a:stretch>
        </p:blipFill>
        <p:spPr>
          <a:xfrm>
            <a:off x="4589026" y="1742242"/>
            <a:ext cx="2572226" cy="1589723"/>
          </a:xfrm>
          <a:prstGeom prst="rect">
            <a:avLst/>
          </a:prstGeom>
        </p:spPr>
      </p:pic>
      <p:sp>
        <p:nvSpPr>
          <p:cNvPr id="9" name="Text 5"/>
          <p:cNvSpPr/>
          <p:nvPr/>
        </p:nvSpPr>
        <p:spPr>
          <a:xfrm>
            <a:off x="4589026" y="3588544"/>
            <a:ext cx="2572226" cy="641271"/>
          </a:xfrm>
          <a:prstGeom prst="rect">
            <a:avLst/>
          </a:prstGeom>
          <a:noFill/>
          <a:ln/>
        </p:spPr>
        <p:txBody>
          <a:bodyPr wrap="square" rtlCol="0" anchor="t"/>
          <a:lstStyle/>
          <a:p>
            <a:pPr marL="0" indent="0" algn="l">
              <a:lnSpc>
                <a:spcPts val="2525"/>
              </a:lnSpc>
              <a:buNone/>
            </a:pPr>
            <a:r>
              <a:rPr lang="en-US" sz="2020" b="1" kern="0" spc="-61" dirty="0">
                <a:solidFill>
                  <a:srgbClr val="2B2E3C"/>
                </a:solidFill>
                <a:latin typeface="Bitter" pitchFamily="34" charset="0"/>
                <a:ea typeface="Bitter" pitchFamily="34" charset="-122"/>
                <a:cs typeface="Bitter" pitchFamily="34" charset="-120"/>
              </a:rPr>
              <a:t>Virtual Reality Experiences</a:t>
            </a:r>
            <a:endParaRPr lang="en-US" sz="2020" b="1" dirty="0"/>
          </a:p>
        </p:txBody>
      </p:sp>
      <p:sp>
        <p:nvSpPr>
          <p:cNvPr id="10" name="Text 6"/>
          <p:cNvSpPr/>
          <p:nvPr/>
        </p:nvSpPr>
        <p:spPr>
          <a:xfrm>
            <a:off x="4589026" y="4352925"/>
            <a:ext cx="2572226" cy="2626995"/>
          </a:xfrm>
          <a:prstGeom prst="rect">
            <a:avLst/>
          </a:prstGeom>
          <a:noFill/>
          <a:ln/>
        </p:spPr>
        <p:txBody>
          <a:bodyPr wrap="square" rtlCol="0" anchor="t"/>
          <a:lstStyle/>
          <a:p>
            <a:pPr marL="0" indent="0" algn="l">
              <a:lnSpc>
                <a:spcPts val="2586"/>
              </a:lnSpc>
              <a:buNone/>
            </a:pPr>
            <a:r>
              <a:rPr lang="en-US" sz="1616" kern="0" spc="-32" dirty="0">
                <a:solidFill>
                  <a:srgbClr val="2B2E3C"/>
                </a:solidFill>
                <a:latin typeface="Open Sans" pitchFamily="34" charset="0"/>
                <a:ea typeface="Open Sans" pitchFamily="34" charset="-122"/>
                <a:cs typeface="Open Sans" pitchFamily="34" charset="-120"/>
              </a:rPr>
              <a:t>Develop VR experiences that immerse users in the daily lives of tribal communities, showcasing their connection to the land and the impacts of land dispossession, to raise awareness and empathy.</a:t>
            </a:r>
            <a:endParaRPr lang="en-US" sz="1616" dirty="0"/>
          </a:p>
        </p:txBody>
      </p:sp>
      <p:pic>
        <p:nvPicPr>
          <p:cNvPr id="11" name="Image 2" descr="preencoded.png"/>
          <p:cNvPicPr>
            <a:picLocks noChangeAspect="1"/>
          </p:cNvPicPr>
          <p:nvPr/>
        </p:nvPicPr>
        <p:blipFill>
          <a:blip r:embed="rId5"/>
          <a:stretch>
            <a:fillRect/>
          </a:stretch>
        </p:blipFill>
        <p:spPr>
          <a:xfrm>
            <a:off x="7469148" y="1742242"/>
            <a:ext cx="2572226" cy="1589723"/>
          </a:xfrm>
          <a:prstGeom prst="rect">
            <a:avLst/>
          </a:prstGeom>
        </p:spPr>
      </p:pic>
      <p:sp>
        <p:nvSpPr>
          <p:cNvPr id="12" name="Text 7"/>
          <p:cNvSpPr/>
          <p:nvPr/>
        </p:nvSpPr>
        <p:spPr>
          <a:xfrm>
            <a:off x="7469148" y="3588544"/>
            <a:ext cx="2565797" cy="320635"/>
          </a:xfrm>
          <a:prstGeom prst="rect">
            <a:avLst/>
          </a:prstGeom>
          <a:noFill/>
          <a:ln/>
        </p:spPr>
        <p:txBody>
          <a:bodyPr wrap="none" rtlCol="0" anchor="t"/>
          <a:lstStyle/>
          <a:p>
            <a:pPr marL="0" indent="0" algn="l">
              <a:lnSpc>
                <a:spcPts val="2525"/>
              </a:lnSpc>
              <a:buNone/>
            </a:pPr>
            <a:r>
              <a:rPr lang="en-US" sz="2020" b="1" kern="0" spc="-61" dirty="0">
                <a:solidFill>
                  <a:srgbClr val="2B2E3C"/>
                </a:solidFill>
                <a:latin typeface="Bitter" pitchFamily="34" charset="0"/>
                <a:ea typeface="Bitter" pitchFamily="34" charset="-122"/>
                <a:cs typeface="Bitter" pitchFamily="34" charset="-120"/>
              </a:rPr>
              <a:t>Digital Land Registry</a:t>
            </a:r>
            <a:endParaRPr lang="en-US" sz="2020" b="1" dirty="0"/>
          </a:p>
        </p:txBody>
      </p:sp>
      <p:sp>
        <p:nvSpPr>
          <p:cNvPr id="13" name="Text 8"/>
          <p:cNvSpPr/>
          <p:nvPr/>
        </p:nvSpPr>
        <p:spPr>
          <a:xfrm>
            <a:off x="7469148" y="4032290"/>
            <a:ext cx="2572226" cy="2626995"/>
          </a:xfrm>
          <a:prstGeom prst="rect">
            <a:avLst/>
          </a:prstGeom>
          <a:noFill/>
          <a:ln/>
        </p:spPr>
        <p:txBody>
          <a:bodyPr wrap="square" rtlCol="0" anchor="t"/>
          <a:lstStyle/>
          <a:p>
            <a:pPr marL="0" indent="0" algn="l">
              <a:lnSpc>
                <a:spcPts val="2586"/>
              </a:lnSpc>
              <a:buNone/>
            </a:pPr>
            <a:r>
              <a:rPr lang="en-US" sz="1616" kern="0" spc="-32" dirty="0">
                <a:solidFill>
                  <a:srgbClr val="2B2E3C"/>
                </a:solidFill>
                <a:latin typeface="Open Sans" pitchFamily="34" charset="0"/>
                <a:ea typeface="Open Sans" pitchFamily="34" charset="-122"/>
                <a:cs typeface="Open Sans" pitchFamily="34" charset="-120"/>
              </a:rPr>
              <a:t>Implement a blockchain-based digital land registry to record and verify tribal land ownership. Each piece of land owned by tribal communities will be tokenized as a digital asset on the blockchain.</a:t>
            </a:r>
            <a:endParaRPr lang="en-US" sz="1616" dirty="0"/>
          </a:p>
        </p:txBody>
      </p:sp>
      <p:pic>
        <p:nvPicPr>
          <p:cNvPr id="14" name="Image 3" descr="preencoded.png"/>
          <p:cNvPicPr>
            <a:picLocks noChangeAspect="1"/>
          </p:cNvPicPr>
          <p:nvPr/>
        </p:nvPicPr>
        <p:blipFill>
          <a:blip r:embed="rId6"/>
          <a:stretch>
            <a:fillRect/>
          </a:stretch>
        </p:blipFill>
        <p:spPr>
          <a:xfrm>
            <a:off x="10349270" y="1742242"/>
            <a:ext cx="2572226" cy="1589723"/>
          </a:xfrm>
          <a:prstGeom prst="rect">
            <a:avLst/>
          </a:prstGeom>
        </p:spPr>
      </p:pic>
      <p:sp>
        <p:nvSpPr>
          <p:cNvPr id="15" name="Text 9"/>
          <p:cNvSpPr/>
          <p:nvPr/>
        </p:nvSpPr>
        <p:spPr>
          <a:xfrm>
            <a:off x="10349270" y="3588544"/>
            <a:ext cx="2565797" cy="320635"/>
          </a:xfrm>
          <a:prstGeom prst="rect">
            <a:avLst/>
          </a:prstGeom>
          <a:noFill/>
          <a:ln/>
        </p:spPr>
        <p:txBody>
          <a:bodyPr wrap="none" rtlCol="0" anchor="t"/>
          <a:lstStyle/>
          <a:p>
            <a:pPr marL="0" indent="0" algn="l">
              <a:lnSpc>
                <a:spcPts val="2525"/>
              </a:lnSpc>
              <a:buNone/>
            </a:pPr>
            <a:r>
              <a:rPr lang="en-US" sz="2020" b="1" kern="0" spc="-61" dirty="0">
                <a:solidFill>
                  <a:srgbClr val="2B2E3C"/>
                </a:solidFill>
                <a:latin typeface="Bitter" pitchFamily="34" charset="0"/>
                <a:ea typeface="Bitter" pitchFamily="34" charset="-122"/>
                <a:cs typeface="Bitter" pitchFamily="34" charset="-120"/>
              </a:rPr>
              <a:t>Immutable Records</a:t>
            </a:r>
            <a:endParaRPr lang="en-US" sz="2020" b="1" dirty="0"/>
          </a:p>
        </p:txBody>
      </p:sp>
      <p:sp>
        <p:nvSpPr>
          <p:cNvPr id="16" name="Text 10"/>
          <p:cNvSpPr/>
          <p:nvPr/>
        </p:nvSpPr>
        <p:spPr>
          <a:xfrm>
            <a:off x="10349270" y="4032290"/>
            <a:ext cx="2572226" cy="2298621"/>
          </a:xfrm>
          <a:prstGeom prst="rect">
            <a:avLst/>
          </a:prstGeom>
          <a:noFill/>
          <a:ln/>
        </p:spPr>
        <p:txBody>
          <a:bodyPr wrap="square" rtlCol="0" anchor="t"/>
          <a:lstStyle/>
          <a:p>
            <a:pPr marL="0" indent="0" algn="l">
              <a:lnSpc>
                <a:spcPts val="2586"/>
              </a:lnSpc>
              <a:buNone/>
            </a:pPr>
            <a:r>
              <a:rPr lang="en-US" sz="1616" kern="0" spc="-32" dirty="0">
                <a:solidFill>
                  <a:srgbClr val="2B2E3C"/>
                </a:solidFill>
                <a:latin typeface="Open Sans" pitchFamily="34" charset="0"/>
                <a:ea typeface="Open Sans" pitchFamily="34" charset="-122"/>
                <a:cs typeface="Open Sans" pitchFamily="34" charset="-120"/>
              </a:rPr>
              <a:t>Blockchain's immutable nature ensures that once land ownership is recorded, it cannot be altered or tampered with, protecting tribal lands from illegal acquisitions.</a:t>
            </a:r>
            <a:endParaRPr lang="en-US" sz="1616" dirty="0"/>
          </a:p>
        </p:txBody>
      </p:sp>
      <p:sp>
        <p:nvSpPr>
          <p:cNvPr id="17" name="Text 11"/>
          <p:cNvSpPr/>
          <p:nvPr/>
        </p:nvSpPr>
        <p:spPr>
          <a:xfrm>
            <a:off x="1708904" y="7210782"/>
            <a:ext cx="11212592" cy="328374"/>
          </a:xfrm>
          <a:prstGeom prst="rect">
            <a:avLst/>
          </a:prstGeom>
          <a:noFill/>
          <a:ln/>
        </p:spPr>
        <p:txBody>
          <a:bodyPr wrap="none" rtlCol="0" anchor="t"/>
          <a:lstStyle/>
          <a:p>
            <a:pPr marL="0" indent="0">
              <a:lnSpc>
                <a:spcPts val="2586"/>
              </a:lnSpc>
              <a:buNone/>
            </a:pPr>
            <a:endParaRPr lang="en-US" sz="1616" dirty="0"/>
          </a:p>
        </p:txBody>
      </p:sp>
      <p:pic>
        <p:nvPicPr>
          <p:cNvPr id="18" name="Image 0" descr="preencoded.png">
            <a:extLst>
              <a:ext uri="{FF2B5EF4-FFF2-40B4-BE49-F238E27FC236}">
                <a16:creationId xmlns:a16="http://schemas.microsoft.com/office/drawing/2014/main" id="{62B60E4A-3CC6-9D1B-5B99-9CE7CE0CED2C}"/>
              </a:ext>
            </a:extLst>
          </p:cNvPr>
          <p:cNvPicPr>
            <a:picLocks noChangeAspect="1"/>
          </p:cNvPicPr>
          <p:nvPr/>
        </p:nvPicPr>
        <p:blipFill>
          <a:blip r:embed="rId7"/>
          <a:stretch>
            <a:fillRect/>
          </a:stretch>
        </p:blipFill>
        <p:spPr>
          <a:xfrm rot="16200000">
            <a:off x="-3127474" y="1742242"/>
            <a:ext cx="2273022" cy="1404818"/>
          </a:xfrm>
          <a:prstGeom prst="rect">
            <a:avLst/>
          </a:prstGeom>
        </p:spPr>
      </p:pic>
      <p:pic>
        <p:nvPicPr>
          <p:cNvPr id="19" name="Image 1" descr="preencoded.png">
            <a:extLst>
              <a:ext uri="{FF2B5EF4-FFF2-40B4-BE49-F238E27FC236}">
                <a16:creationId xmlns:a16="http://schemas.microsoft.com/office/drawing/2014/main" id="{F81837D5-38FD-E839-A6BA-96A30EB25693}"/>
              </a:ext>
            </a:extLst>
          </p:cNvPr>
          <p:cNvPicPr>
            <a:picLocks noChangeAspect="1"/>
          </p:cNvPicPr>
          <p:nvPr/>
        </p:nvPicPr>
        <p:blipFill>
          <a:blip r:embed="rId8"/>
          <a:stretch>
            <a:fillRect/>
          </a:stretch>
        </p:blipFill>
        <p:spPr>
          <a:xfrm rot="11776013">
            <a:off x="471249" y="8704065"/>
            <a:ext cx="2273022" cy="1404818"/>
          </a:xfrm>
          <a:prstGeom prst="rect">
            <a:avLst/>
          </a:prstGeom>
        </p:spPr>
      </p:pic>
      <p:pic>
        <p:nvPicPr>
          <p:cNvPr id="20" name="Image 2" descr="preencoded.png">
            <a:extLst>
              <a:ext uri="{FF2B5EF4-FFF2-40B4-BE49-F238E27FC236}">
                <a16:creationId xmlns:a16="http://schemas.microsoft.com/office/drawing/2014/main" id="{30CA9985-2B0F-73BC-4AD2-FBDF1FAC3206}"/>
              </a:ext>
            </a:extLst>
          </p:cNvPr>
          <p:cNvPicPr>
            <a:picLocks noChangeAspect="1"/>
          </p:cNvPicPr>
          <p:nvPr/>
        </p:nvPicPr>
        <p:blipFill>
          <a:blip r:embed="rId9"/>
          <a:stretch>
            <a:fillRect/>
          </a:stretch>
        </p:blipFill>
        <p:spPr>
          <a:xfrm rot="5400000">
            <a:off x="15202793" y="-412652"/>
            <a:ext cx="2273022" cy="1404818"/>
          </a:xfrm>
          <a:prstGeom prst="rect">
            <a:avLst/>
          </a:prstGeom>
        </p:spPr>
      </p:pic>
      <p:pic>
        <p:nvPicPr>
          <p:cNvPr id="21" name="Image 3" descr="preencoded.png">
            <a:extLst>
              <a:ext uri="{FF2B5EF4-FFF2-40B4-BE49-F238E27FC236}">
                <a16:creationId xmlns:a16="http://schemas.microsoft.com/office/drawing/2014/main" id="{C95DE7D4-505E-C898-D6F5-FE567ABC5192}"/>
              </a:ext>
            </a:extLst>
          </p:cNvPr>
          <p:cNvPicPr>
            <a:picLocks noChangeAspect="1"/>
          </p:cNvPicPr>
          <p:nvPr/>
        </p:nvPicPr>
        <p:blipFill>
          <a:blip r:embed="rId10"/>
          <a:stretch>
            <a:fillRect/>
          </a:stretch>
        </p:blipFill>
        <p:spPr>
          <a:xfrm rot="5400000">
            <a:off x="15918953" y="7210782"/>
            <a:ext cx="2273022" cy="1404818"/>
          </a:xfrm>
          <a:prstGeom prst="rect">
            <a:avLst/>
          </a:prstGeom>
        </p:spPr>
      </p:pic>
    </p:spTree>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US"/>
          </a:p>
        </p:txBody>
      </p:sp>
      <p:sp>
        <p:nvSpPr>
          <p:cNvPr id="3" name="Shape 1"/>
          <p:cNvSpPr/>
          <p:nvPr/>
        </p:nvSpPr>
        <p:spPr>
          <a:xfrm>
            <a:off x="0" y="0"/>
            <a:ext cx="14630400" cy="8229600"/>
          </a:xfrm>
          <a:prstGeom prst="rect">
            <a:avLst/>
          </a:prstGeom>
          <a:solidFill>
            <a:srgbClr val="FFF8F0"/>
          </a:solidFill>
          <a:ln/>
        </p:spPr>
        <p:txBody>
          <a:bodyPr/>
          <a:lstStyle/>
          <a:p>
            <a:endParaRPr lang="en-US"/>
          </a:p>
        </p:txBody>
      </p:sp>
      <p:sp>
        <p:nvSpPr>
          <p:cNvPr id="4" name="Text 2"/>
          <p:cNvSpPr/>
          <p:nvPr/>
        </p:nvSpPr>
        <p:spPr>
          <a:xfrm>
            <a:off x="2361009" y="611267"/>
            <a:ext cx="5318284" cy="566857"/>
          </a:xfrm>
          <a:prstGeom prst="rect">
            <a:avLst/>
          </a:prstGeom>
          <a:noFill/>
          <a:ln/>
        </p:spPr>
        <p:txBody>
          <a:bodyPr wrap="none" rtlCol="0" anchor="t"/>
          <a:lstStyle/>
          <a:p>
            <a:pPr marL="0" indent="0">
              <a:lnSpc>
                <a:spcPts val="4463"/>
              </a:lnSpc>
              <a:buNone/>
            </a:pPr>
            <a:r>
              <a:rPr lang="en-US" sz="3571" kern="0" spc="-107" dirty="0">
                <a:solidFill>
                  <a:srgbClr val="2C3F42"/>
                </a:solidFill>
                <a:latin typeface="Bitter" pitchFamily="34" charset="0"/>
                <a:ea typeface="Bitter" pitchFamily="34" charset="-122"/>
                <a:cs typeface="Bitter" pitchFamily="34" charset="-120"/>
              </a:rPr>
              <a:t>Technological  Approaches</a:t>
            </a:r>
            <a:endParaRPr lang="en-US" sz="3571" dirty="0"/>
          </a:p>
        </p:txBody>
      </p:sp>
      <p:pic>
        <p:nvPicPr>
          <p:cNvPr id="5" name="Image 0" descr="preencoded.png"/>
          <p:cNvPicPr>
            <a:picLocks noChangeAspect="1"/>
          </p:cNvPicPr>
          <p:nvPr/>
        </p:nvPicPr>
        <p:blipFill>
          <a:blip r:embed="rId3"/>
          <a:stretch>
            <a:fillRect/>
          </a:stretch>
        </p:blipFill>
        <p:spPr>
          <a:xfrm>
            <a:off x="2361009" y="1540788"/>
            <a:ext cx="2273022" cy="1404818"/>
          </a:xfrm>
          <a:prstGeom prst="rect">
            <a:avLst/>
          </a:prstGeom>
        </p:spPr>
      </p:pic>
      <p:sp>
        <p:nvSpPr>
          <p:cNvPr id="6" name="Text 3"/>
          <p:cNvSpPr/>
          <p:nvPr/>
        </p:nvSpPr>
        <p:spPr>
          <a:xfrm>
            <a:off x="2361009" y="3172301"/>
            <a:ext cx="2273022" cy="566738"/>
          </a:xfrm>
          <a:prstGeom prst="rect">
            <a:avLst/>
          </a:prstGeom>
          <a:noFill/>
          <a:ln/>
        </p:spPr>
        <p:txBody>
          <a:bodyPr wrap="square" rtlCol="0" anchor="t"/>
          <a:lstStyle/>
          <a:p>
            <a:pPr marL="0" indent="0" algn="l">
              <a:lnSpc>
                <a:spcPts val="2232"/>
              </a:lnSpc>
              <a:buNone/>
            </a:pPr>
            <a:r>
              <a:rPr lang="en-US" sz="1785" b="1" kern="0" spc="-54" dirty="0">
                <a:solidFill>
                  <a:srgbClr val="2B2E3C"/>
                </a:solidFill>
                <a:latin typeface="Bitter" pitchFamily="34" charset="0"/>
                <a:ea typeface="Bitter" pitchFamily="34" charset="-122"/>
                <a:cs typeface="Bitter" pitchFamily="34" charset="-120"/>
              </a:rPr>
              <a:t>Technology and Education</a:t>
            </a:r>
            <a:endParaRPr lang="en-US" sz="1785" b="1" dirty="0"/>
          </a:p>
        </p:txBody>
      </p:sp>
      <p:sp>
        <p:nvSpPr>
          <p:cNvPr id="7" name="Text 4"/>
          <p:cNvSpPr/>
          <p:nvPr/>
        </p:nvSpPr>
        <p:spPr>
          <a:xfrm>
            <a:off x="2361009" y="3847862"/>
            <a:ext cx="2273022" cy="3770471"/>
          </a:xfrm>
          <a:prstGeom prst="rect">
            <a:avLst/>
          </a:prstGeom>
          <a:noFill/>
          <a:ln/>
        </p:spPr>
        <p:txBody>
          <a:bodyPr wrap="square" rtlCol="0" anchor="t"/>
          <a:lstStyle/>
          <a:p>
            <a:pPr marL="0" indent="0" algn="l">
              <a:lnSpc>
                <a:spcPts val="2285"/>
              </a:lnSpc>
              <a:buNone/>
            </a:pPr>
            <a:r>
              <a:rPr lang="en-US" sz="1428" kern="0" spc="-29" dirty="0">
                <a:solidFill>
                  <a:srgbClr val="2B2E3C"/>
                </a:solidFill>
                <a:latin typeface="Open Sans" pitchFamily="34" charset="0"/>
                <a:ea typeface="Open Sans" pitchFamily="34" charset="-122"/>
                <a:cs typeface="Open Sans" pitchFamily="34" charset="-120"/>
              </a:rPr>
              <a:t>Implement training programs to educate tribal communities on using modern technologies for land monitoring, management, and advocacy. Ensure access to necessary technologies, such as computers, smartphones, and internet connectivity.</a:t>
            </a:r>
            <a:endParaRPr lang="en-US" sz="1428" dirty="0"/>
          </a:p>
        </p:txBody>
      </p:sp>
      <p:pic>
        <p:nvPicPr>
          <p:cNvPr id="8" name="Image 1" descr="preencoded.png"/>
          <p:cNvPicPr>
            <a:picLocks noChangeAspect="1"/>
          </p:cNvPicPr>
          <p:nvPr/>
        </p:nvPicPr>
        <p:blipFill>
          <a:blip r:embed="rId4"/>
          <a:stretch>
            <a:fillRect/>
          </a:stretch>
        </p:blipFill>
        <p:spPr>
          <a:xfrm>
            <a:off x="4906089" y="1540788"/>
            <a:ext cx="2273022" cy="1404818"/>
          </a:xfrm>
          <a:prstGeom prst="rect">
            <a:avLst/>
          </a:prstGeom>
        </p:spPr>
      </p:pic>
      <p:sp>
        <p:nvSpPr>
          <p:cNvPr id="9" name="Text 5"/>
          <p:cNvSpPr/>
          <p:nvPr/>
        </p:nvSpPr>
        <p:spPr>
          <a:xfrm>
            <a:off x="4906089" y="3172301"/>
            <a:ext cx="2273022" cy="566738"/>
          </a:xfrm>
          <a:prstGeom prst="rect">
            <a:avLst/>
          </a:prstGeom>
          <a:noFill/>
          <a:ln/>
        </p:spPr>
        <p:txBody>
          <a:bodyPr wrap="square" rtlCol="0" anchor="t"/>
          <a:lstStyle/>
          <a:p>
            <a:pPr marL="0" indent="0" algn="l">
              <a:lnSpc>
                <a:spcPts val="2232"/>
              </a:lnSpc>
              <a:buNone/>
            </a:pPr>
            <a:r>
              <a:rPr lang="en-US" sz="1785" b="1" kern="0" spc="-54" dirty="0">
                <a:solidFill>
                  <a:srgbClr val="2B2E3C"/>
                </a:solidFill>
                <a:latin typeface="Bitter" pitchFamily="34" charset="0"/>
                <a:ea typeface="Bitter" pitchFamily="34" charset="-122"/>
                <a:cs typeface="Bitter" pitchFamily="34" charset="-120"/>
              </a:rPr>
              <a:t>Resource Depletion Forecasting</a:t>
            </a:r>
            <a:endParaRPr lang="en-US" sz="1785" b="1" dirty="0"/>
          </a:p>
        </p:txBody>
      </p:sp>
      <p:sp>
        <p:nvSpPr>
          <p:cNvPr id="10" name="Text 6"/>
          <p:cNvSpPr/>
          <p:nvPr/>
        </p:nvSpPr>
        <p:spPr>
          <a:xfrm>
            <a:off x="4906089" y="3847862"/>
            <a:ext cx="2273022" cy="1740218"/>
          </a:xfrm>
          <a:prstGeom prst="rect">
            <a:avLst/>
          </a:prstGeom>
          <a:noFill/>
          <a:ln/>
        </p:spPr>
        <p:txBody>
          <a:bodyPr wrap="square" rtlCol="0" anchor="t"/>
          <a:lstStyle/>
          <a:p>
            <a:pPr marL="0" indent="0" algn="l">
              <a:lnSpc>
                <a:spcPts val="2285"/>
              </a:lnSpc>
              <a:buNone/>
            </a:pPr>
            <a:r>
              <a:rPr lang="en-US" sz="1428" kern="0" spc="-29" dirty="0">
                <a:solidFill>
                  <a:srgbClr val="2B2E3C"/>
                </a:solidFill>
                <a:latin typeface="Open Sans" pitchFamily="34" charset="0"/>
                <a:ea typeface="Open Sans" pitchFamily="34" charset="-122"/>
                <a:cs typeface="Open Sans" pitchFamily="34" charset="-120"/>
              </a:rPr>
              <a:t>Use machine learning algorithms to analyze historical data and predict future resource depletion trends, enabling proactive measures to be taken.</a:t>
            </a:r>
            <a:endParaRPr lang="en-US" sz="1428" dirty="0"/>
          </a:p>
        </p:txBody>
      </p:sp>
      <p:pic>
        <p:nvPicPr>
          <p:cNvPr id="11" name="Image 2" descr="preencoded.png"/>
          <p:cNvPicPr>
            <a:picLocks noChangeAspect="1"/>
          </p:cNvPicPr>
          <p:nvPr/>
        </p:nvPicPr>
        <p:blipFill>
          <a:blip r:embed="rId5"/>
          <a:stretch>
            <a:fillRect/>
          </a:stretch>
        </p:blipFill>
        <p:spPr>
          <a:xfrm>
            <a:off x="7451169" y="1540788"/>
            <a:ext cx="2273022" cy="1404818"/>
          </a:xfrm>
          <a:prstGeom prst="rect">
            <a:avLst/>
          </a:prstGeom>
        </p:spPr>
      </p:pic>
      <p:sp>
        <p:nvSpPr>
          <p:cNvPr id="12" name="Text 7"/>
          <p:cNvSpPr/>
          <p:nvPr/>
        </p:nvSpPr>
        <p:spPr>
          <a:xfrm>
            <a:off x="7451169" y="3172301"/>
            <a:ext cx="2267307" cy="283369"/>
          </a:xfrm>
          <a:prstGeom prst="rect">
            <a:avLst/>
          </a:prstGeom>
          <a:noFill/>
          <a:ln/>
        </p:spPr>
        <p:txBody>
          <a:bodyPr wrap="none" rtlCol="0" anchor="t"/>
          <a:lstStyle/>
          <a:p>
            <a:pPr marL="0" indent="0" algn="l">
              <a:lnSpc>
                <a:spcPts val="2232"/>
              </a:lnSpc>
              <a:buNone/>
            </a:pPr>
            <a:r>
              <a:rPr lang="en-US" sz="1785" b="1" kern="0" spc="-54" dirty="0">
                <a:solidFill>
                  <a:srgbClr val="2B2E3C"/>
                </a:solidFill>
                <a:latin typeface="Bitter" pitchFamily="34" charset="0"/>
                <a:ea typeface="Bitter" pitchFamily="34" charset="-122"/>
                <a:cs typeface="Bitter" pitchFamily="34" charset="-120"/>
              </a:rPr>
              <a:t>Risk Assessment</a:t>
            </a:r>
            <a:endParaRPr lang="en-US" sz="1785" b="1" dirty="0"/>
          </a:p>
        </p:txBody>
      </p:sp>
      <p:sp>
        <p:nvSpPr>
          <p:cNvPr id="13" name="Text 8"/>
          <p:cNvSpPr/>
          <p:nvPr/>
        </p:nvSpPr>
        <p:spPr>
          <a:xfrm>
            <a:off x="7451169" y="3564493"/>
            <a:ext cx="2273022" cy="2030254"/>
          </a:xfrm>
          <a:prstGeom prst="rect">
            <a:avLst/>
          </a:prstGeom>
          <a:noFill/>
          <a:ln/>
        </p:spPr>
        <p:txBody>
          <a:bodyPr wrap="square" rtlCol="0" anchor="t"/>
          <a:lstStyle/>
          <a:p>
            <a:pPr marL="0" indent="0" algn="l">
              <a:lnSpc>
                <a:spcPts val="2285"/>
              </a:lnSpc>
              <a:buNone/>
            </a:pPr>
            <a:r>
              <a:rPr lang="en-US" sz="1428" kern="0" spc="-29" dirty="0">
                <a:solidFill>
                  <a:srgbClr val="2B2E3C"/>
                </a:solidFill>
                <a:latin typeface="Open Sans" pitchFamily="34" charset="0"/>
                <a:ea typeface="Open Sans" pitchFamily="34" charset="-122"/>
                <a:cs typeface="Open Sans" pitchFamily="34" charset="-120"/>
              </a:rPr>
              <a:t>Machine learning models can assess risks related to environmental changes, illegal activities, and natural disasters, helping tribes prepare and mitigate potential threats.</a:t>
            </a:r>
            <a:endParaRPr lang="en-US" sz="1428" dirty="0"/>
          </a:p>
        </p:txBody>
      </p:sp>
      <p:pic>
        <p:nvPicPr>
          <p:cNvPr id="14" name="Image 3" descr="preencoded.png"/>
          <p:cNvPicPr>
            <a:picLocks noChangeAspect="1"/>
          </p:cNvPicPr>
          <p:nvPr/>
        </p:nvPicPr>
        <p:blipFill>
          <a:blip r:embed="rId6"/>
          <a:stretch>
            <a:fillRect/>
          </a:stretch>
        </p:blipFill>
        <p:spPr>
          <a:xfrm>
            <a:off x="9996249" y="1540788"/>
            <a:ext cx="2273022" cy="1404818"/>
          </a:xfrm>
          <a:prstGeom prst="rect">
            <a:avLst/>
          </a:prstGeom>
        </p:spPr>
      </p:pic>
      <p:sp>
        <p:nvSpPr>
          <p:cNvPr id="15" name="Text 9"/>
          <p:cNvSpPr/>
          <p:nvPr/>
        </p:nvSpPr>
        <p:spPr>
          <a:xfrm>
            <a:off x="9996249" y="3172301"/>
            <a:ext cx="2273022" cy="566738"/>
          </a:xfrm>
          <a:prstGeom prst="rect">
            <a:avLst/>
          </a:prstGeom>
          <a:noFill/>
          <a:ln/>
        </p:spPr>
        <p:txBody>
          <a:bodyPr wrap="square" rtlCol="0" anchor="t"/>
          <a:lstStyle/>
          <a:p>
            <a:pPr marL="0" indent="0" algn="l">
              <a:lnSpc>
                <a:spcPts val="2232"/>
              </a:lnSpc>
              <a:buNone/>
            </a:pPr>
            <a:r>
              <a:rPr lang="en-US" sz="1785" b="1" kern="0" spc="-54" dirty="0">
                <a:solidFill>
                  <a:srgbClr val="2B2E3C"/>
                </a:solidFill>
                <a:latin typeface="Bitter" pitchFamily="34" charset="0"/>
                <a:ea typeface="Bitter" pitchFamily="34" charset="-122"/>
                <a:cs typeface="Bitter" pitchFamily="34" charset="-120"/>
              </a:rPr>
              <a:t>AI-Powered Legal Assistance</a:t>
            </a:r>
            <a:endParaRPr lang="en-US" sz="1785" b="1" dirty="0"/>
          </a:p>
        </p:txBody>
      </p:sp>
      <p:sp>
        <p:nvSpPr>
          <p:cNvPr id="16" name="Text 10"/>
          <p:cNvSpPr/>
          <p:nvPr/>
        </p:nvSpPr>
        <p:spPr>
          <a:xfrm>
            <a:off x="9996249" y="3847862"/>
            <a:ext cx="2273022" cy="2320290"/>
          </a:xfrm>
          <a:prstGeom prst="rect">
            <a:avLst/>
          </a:prstGeom>
          <a:noFill/>
          <a:ln/>
        </p:spPr>
        <p:txBody>
          <a:bodyPr wrap="square" rtlCol="0" anchor="t"/>
          <a:lstStyle/>
          <a:p>
            <a:pPr marL="0" indent="0" algn="l">
              <a:lnSpc>
                <a:spcPts val="2285"/>
              </a:lnSpc>
              <a:buNone/>
            </a:pPr>
            <a:r>
              <a:rPr lang="en-US" sz="1428" kern="0" spc="-29" dirty="0">
                <a:solidFill>
                  <a:srgbClr val="2B2E3C"/>
                </a:solidFill>
                <a:latin typeface="Open Sans" pitchFamily="34" charset="0"/>
                <a:ea typeface="Open Sans" pitchFamily="34" charset="-122"/>
                <a:cs typeface="Open Sans" pitchFamily="34" charset="-120"/>
              </a:rPr>
              <a:t>Develop AI-driven platforms that provide tribal communities with legal assistance, helping them understand their rights, draft legal documents, and connect with pro bono lawyers.</a:t>
            </a:r>
            <a:endParaRPr lang="en-US" sz="1428" dirty="0"/>
          </a:p>
        </p:txBody>
      </p:sp>
    </p:spTree>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US"/>
          </a:p>
        </p:txBody>
      </p:sp>
      <p:sp>
        <p:nvSpPr>
          <p:cNvPr id="3" name="Shape 1"/>
          <p:cNvSpPr/>
          <p:nvPr/>
        </p:nvSpPr>
        <p:spPr>
          <a:xfrm>
            <a:off x="0" y="0"/>
            <a:ext cx="14630400" cy="8229600"/>
          </a:xfrm>
          <a:prstGeom prst="rect">
            <a:avLst/>
          </a:prstGeom>
          <a:solidFill>
            <a:srgbClr val="FFF8F0"/>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091238" y="707231"/>
            <a:ext cx="6762750" cy="540068"/>
          </a:xfrm>
          <a:prstGeom prst="rect">
            <a:avLst/>
          </a:prstGeom>
          <a:noFill/>
          <a:ln/>
        </p:spPr>
        <p:txBody>
          <a:bodyPr wrap="none" rtlCol="0" anchor="t"/>
          <a:lstStyle/>
          <a:p>
            <a:pPr marL="0" indent="0">
              <a:lnSpc>
                <a:spcPts val="4253"/>
              </a:lnSpc>
              <a:buNone/>
            </a:pPr>
            <a:r>
              <a:rPr lang="en-US" sz="3402" kern="0" spc="-102" dirty="0">
                <a:solidFill>
                  <a:srgbClr val="2C3F42"/>
                </a:solidFill>
                <a:latin typeface="Bitter" pitchFamily="34" charset="0"/>
                <a:ea typeface="Bitter" pitchFamily="34" charset="-122"/>
                <a:cs typeface="Bitter" pitchFamily="34" charset="-120"/>
              </a:rPr>
              <a:t>Legal Recognition and Enforcement</a:t>
            </a:r>
            <a:endParaRPr lang="en-US" sz="3402" dirty="0"/>
          </a:p>
        </p:txBody>
      </p:sp>
      <p:sp>
        <p:nvSpPr>
          <p:cNvPr id="6" name="Text 3"/>
          <p:cNvSpPr/>
          <p:nvPr/>
        </p:nvSpPr>
        <p:spPr>
          <a:xfrm>
            <a:off x="6091238" y="1506498"/>
            <a:ext cx="7934325" cy="1659493"/>
          </a:xfrm>
          <a:prstGeom prst="rect">
            <a:avLst/>
          </a:prstGeom>
          <a:noFill/>
          <a:ln/>
        </p:spPr>
        <p:txBody>
          <a:bodyPr wrap="square" rtlCol="0" anchor="t"/>
          <a:lstStyle/>
          <a:p>
            <a:pPr marL="0" indent="0">
              <a:lnSpc>
                <a:spcPts val="2177"/>
              </a:lnSpc>
              <a:buNone/>
            </a:pPr>
            <a:r>
              <a:rPr lang="en-US" sz="1361" kern="0" spc="-27" dirty="0">
                <a:solidFill>
                  <a:srgbClr val="2B2E3C"/>
                </a:solidFill>
                <a:latin typeface="Open Sans" pitchFamily="34" charset="0"/>
                <a:ea typeface="Open Sans" pitchFamily="34" charset="-122"/>
                <a:cs typeface="Open Sans" pitchFamily="34" charset="-120"/>
              </a:rPr>
              <a:t>Strengthening legal frameworks to recognize and enforce tribal land rights is crucial for protecting indigenous communities. This involves enacting legislation that explicitly acknowledges indigenous land ownership, providing legal support to communities, and seeking international recognition and pressure to uphold these rights. This section explores specific laws and international agreements that support indigenous rights, such as the United Nations Declaration on the Rights of Indigenous Peoples (UNDRIP).</a:t>
            </a:r>
            <a:endParaRPr lang="en-US" sz="1361" dirty="0"/>
          </a:p>
        </p:txBody>
      </p:sp>
      <p:sp>
        <p:nvSpPr>
          <p:cNvPr id="7" name="Shape 4"/>
          <p:cNvSpPr/>
          <p:nvPr/>
        </p:nvSpPr>
        <p:spPr>
          <a:xfrm>
            <a:off x="6333173" y="3360301"/>
            <a:ext cx="34528" cy="4162068"/>
          </a:xfrm>
          <a:prstGeom prst="roundRect">
            <a:avLst>
              <a:gd name="adj" fmla="val 225237"/>
            </a:avLst>
          </a:prstGeom>
          <a:solidFill>
            <a:srgbClr val="E2C8B5"/>
          </a:solidFill>
          <a:ln/>
        </p:spPr>
        <p:txBody>
          <a:bodyPr/>
          <a:lstStyle/>
          <a:p>
            <a:endParaRPr lang="en-US"/>
          </a:p>
        </p:txBody>
      </p:sp>
      <p:sp>
        <p:nvSpPr>
          <p:cNvPr id="8" name="Shape 5"/>
          <p:cNvSpPr/>
          <p:nvPr/>
        </p:nvSpPr>
        <p:spPr>
          <a:xfrm>
            <a:off x="6544806" y="3731657"/>
            <a:ext cx="604837" cy="34528"/>
          </a:xfrm>
          <a:prstGeom prst="roundRect">
            <a:avLst>
              <a:gd name="adj" fmla="val 225237"/>
            </a:avLst>
          </a:prstGeom>
          <a:solidFill>
            <a:srgbClr val="E2C8B5"/>
          </a:solidFill>
          <a:ln/>
        </p:spPr>
        <p:txBody>
          <a:bodyPr/>
          <a:lstStyle/>
          <a:p>
            <a:endParaRPr lang="en-US"/>
          </a:p>
        </p:txBody>
      </p:sp>
      <p:sp>
        <p:nvSpPr>
          <p:cNvPr id="9" name="Shape 6"/>
          <p:cNvSpPr/>
          <p:nvPr/>
        </p:nvSpPr>
        <p:spPr>
          <a:xfrm>
            <a:off x="6156067" y="3554611"/>
            <a:ext cx="388739" cy="388739"/>
          </a:xfrm>
          <a:prstGeom prst="roundRect">
            <a:avLst>
              <a:gd name="adj" fmla="val 20006"/>
            </a:avLst>
          </a:prstGeom>
          <a:solidFill>
            <a:srgbClr val="FCE2CF"/>
          </a:solidFill>
          <a:ln w="7620">
            <a:solidFill>
              <a:srgbClr val="E2C8B5"/>
            </a:solidFill>
            <a:prstDash val="solid"/>
          </a:ln>
        </p:spPr>
        <p:txBody>
          <a:bodyPr/>
          <a:lstStyle/>
          <a:p>
            <a:endParaRPr lang="en-US"/>
          </a:p>
        </p:txBody>
      </p:sp>
      <p:sp>
        <p:nvSpPr>
          <p:cNvPr id="10" name="Text 7"/>
          <p:cNvSpPr/>
          <p:nvPr/>
        </p:nvSpPr>
        <p:spPr>
          <a:xfrm>
            <a:off x="6300490" y="3619381"/>
            <a:ext cx="99893" cy="259199"/>
          </a:xfrm>
          <a:prstGeom prst="rect">
            <a:avLst/>
          </a:prstGeom>
          <a:noFill/>
          <a:ln/>
        </p:spPr>
        <p:txBody>
          <a:bodyPr wrap="none" rtlCol="0" anchor="t"/>
          <a:lstStyle/>
          <a:p>
            <a:pPr marL="0" indent="0" algn="ctr">
              <a:lnSpc>
                <a:spcPts val="2041"/>
              </a:lnSpc>
              <a:buNone/>
            </a:pPr>
            <a:r>
              <a:rPr lang="en-US" sz="2041" kern="0" spc="-61" dirty="0">
                <a:solidFill>
                  <a:srgbClr val="2B2E3C"/>
                </a:solidFill>
                <a:latin typeface="Bitter" pitchFamily="34" charset="0"/>
                <a:ea typeface="Bitter" pitchFamily="34" charset="-122"/>
                <a:cs typeface="Bitter" pitchFamily="34" charset="-120"/>
              </a:rPr>
              <a:t>1</a:t>
            </a:r>
            <a:endParaRPr lang="en-US" sz="2041" dirty="0"/>
          </a:p>
        </p:txBody>
      </p:sp>
      <p:sp>
        <p:nvSpPr>
          <p:cNvPr id="11" name="Text 8"/>
          <p:cNvSpPr/>
          <p:nvPr/>
        </p:nvSpPr>
        <p:spPr>
          <a:xfrm>
            <a:off x="7300913" y="3533061"/>
            <a:ext cx="3156347" cy="269915"/>
          </a:xfrm>
          <a:prstGeom prst="rect">
            <a:avLst/>
          </a:prstGeom>
          <a:noFill/>
          <a:ln/>
        </p:spPr>
        <p:txBody>
          <a:bodyPr wrap="none" rtlCol="0" anchor="t"/>
          <a:lstStyle/>
          <a:p>
            <a:pPr marL="0" indent="0" algn="l">
              <a:lnSpc>
                <a:spcPts val="2126"/>
              </a:lnSpc>
              <a:buNone/>
            </a:pPr>
            <a:r>
              <a:rPr lang="en-US" sz="1701" b="1" kern="0" spc="-51" dirty="0">
                <a:solidFill>
                  <a:srgbClr val="2B2E3C"/>
                </a:solidFill>
                <a:latin typeface="Bitter" pitchFamily="34" charset="0"/>
                <a:ea typeface="Bitter" pitchFamily="34" charset="-122"/>
                <a:cs typeface="Bitter" pitchFamily="34" charset="-120"/>
              </a:rPr>
              <a:t>Strengthening Legal Frameworks</a:t>
            </a:r>
            <a:endParaRPr lang="en-US" sz="1701" b="1" dirty="0"/>
          </a:p>
        </p:txBody>
      </p:sp>
      <p:sp>
        <p:nvSpPr>
          <p:cNvPr id="12" name="Text 9"/>
          <p:cNvSpPr/>
          <p:nvPr/>
        </p:nvSpPr>
        <p:spPr>
          <a:xfrm>
            <a:off x="7300913" y="3906560"/>
            <a:ext cx="6724650" cy="553164"/>
          </a:xfrm>
          <a:prstGeom prst="rect">
            <a:avLst/>
          </a:prstGeom>
          <a:noFill/>
          <a:ln/>
        </p:spPr>
        <p:txBody>
          <a:bodyPr wrap="square" rtlCol="0" anchor="t"/>
          <a:lstStyle/>
          <a:p>
            <a:pPr marL="0" indent="0" algn="l">
              <a:lnSpc>
                <a:spcPts val="2177"/>
              </a:lnSpc>
              <a:buNone/>
            </a:pPr>
            <a:r>
              <a:rPr lang="en-US" sz="1361" kern="0" spc="-27" dirty="0">
                <a:solidFill>
                  <a:srgbClr val="2B2E3C"/>
                </a:solidFill>
                <a:latin typeface="Open Sans" pitchFamily="34" charset="0"/>
                <a:ea typeface="Open Sans" pitchFamily="34" charset="-122"/>
                <a:cs typeface="Open Sans" pitchFamily="34" charset="-120"/>
              </a:rPr>
              <a:t>Enacting legislation that explicitly recognizes indigenous land ownership and provides legal protection for tribal communities.</a:t>
            </a:r>
            <a:endParaRPr lang="en-US" sz="1361" dirty="0"/>
          </a:p>
        </p:txBody>
      </p:sp>
      <p:sp>
        <p:nvSpPr>
          <p:cNvPr id="13" name="Shape 10"/>
          <p:cNvSpPr/>
          <p:nvPr/>
        </p:nvSpPr>
        <p:spPr>
          <a:xfrm>
            <a:off x="6544806" y="5176599"/>
            <a:ext cx="604837" cy="34528"/>
          </a:xfrm>
          <a:prstGeom prst="roundRect">
            <a:avLst>
              <a:gd name="adj" fmla="val 225237"/>
            </a:avLst>
          </a:prstGeom>
          <a:solidFill>
            <a:srgbClr val="E2C8B5"/>
          </a:solidFill>
          <a:ln/>
        </p:spPr>
        <p:txBody>
          <a:bodyPr/>
          <a:lstStyle/>
          <a:p>
            <a:endParaRPr lang="en-US"/>
          </a:p>
        </p:txBody>
      </p:sp>
      <p:sp>
        <p:nvSpPr>
          <p:cNvPr id="14" name="Shape 11"/>
          <p:cNvSpPr/>
          <p:nvPr/>
        </p:nvSpPr>
        <p:spPr>
          <a:xfrm>
            <a:off x="6156067" y="4999553"/>
            <a:ext cx="388739" cy="388739"/>
          </a:xfrm>
          <a:prstGeom prst="roundRect">
            <a:avLst>
              <a:gd name="adj" fmla="val 20006"/>
            </a:avLst>
          </a:prstGeom>
          <a:solidFill>
            <a:srgbClr val="FCE2CF"/>
          </a:solidFill>
          <a:ln w="7620">
            <a:solidFill>
              <a:srgbClr val="E2C8B5"/>
            </a:solidFill>
            <a:prstDash val="solid"/>
          </a:ln>
        </p:spPr>
        <p:txBody>
          <a:bodyPr/>
          <a:lstStyle/>
          <a:p>
            <a:endParaRPr lang="en-US"/>
          </a:p>
        </p:txBody>
      </p:sp>
      <p:sp>
        <p:nvSpPr>
          <p:cNvPr id="15" name="Text 12"/>
          <p:cNvSpPr/>
          <p:nvPr/>
        </p:nvSpPr>
        <p:spPr>
          <a:xfrm>
            <a:off x="6282988" y="5064323"/>
            <a:ext cx="134898" cy="259199"/>
          </a:xfrm>
          <a:prstGeom prst="rect">
            <a:avLst/>
          </a:prstGeom>
          <a:noFill/>
          <a:ln/>
        </p:spPr>
        <p:txBody>
          <a:bodyPr wrap="none" rtlCol="0" anchor="t"/>
          <a:lstStyle/>
          <a:p>
            <a:pPr marL="0" indent="0" algn="ctr">
              <a:lnSpc>
                <a:spcPts val="2041"/>
              </a:lnSpc>
              <a:buNone/>
            </a:pPr>
            <a:r>
              <a:rPr lang="en-US" sz="2041" kern="0" spc="-61" dirty="0">
                <a:solidFill>
                  <a:srgbClr val="2B2E3C"/>
                </a:solidFill>
                <a:latin typeface="Bitter" pitchFamily="34" charset="0"/>
                <a:ea typeface="Bitter" pitchFamily="34" charset="-122"/>
                <a:cs typeface="Bitter" pitchFamily="34" charset="-120"/>
              </a:rPr>
              <a:t>2</a:t>
            </a:r>
            <a:endParaRPr lang="en-US" sz="2041" dirty="0"/>
          </a:p>
        </p:txBody>
      </p:sp>
      <p:sp>
        <p:nvSpPr>
          <p:cNvPr id="16" name="Text 13"/>
          <p:cNvSpPr/>
          <p:nvPr/>
        </p:nvSpPr>
        <p:spPr>
          <a:xfrm>
            <a:off x="7300913" y="4978003"/>
            <a:ext cx="2496264" cy="269915"/>
          </a:xfrm>
          <a:prstGeom prst="rect">
            <a:avLst/>
          </a:prstGeom>
          <a:noFill/>
          <a:ln/>
        </p:spPr>
        <p:txBody>
          <a:bodyPr wrap="none" rtlCol="0" anchor="t"/>
          <a:lstStyle/>
          <a:p>
            <a:pPr marL="0" indent="0" algn="l">
              <a:lnSpc>
                <a:spcPts val="2126"/>
              </a:lnSpc>
              <a:buNone/>
            </a:pPr>
            <a:r>
              <a:rPr lang="en-US" sz="1701" b="1" kern="0" spc="-51" dirty="0">
                <a:solidFill>
                  <a:srgbClr val="2B2E3C"/>
                </a:solidFill>
                <a:latin typeface="Bitter" pitchFamily="34" charset="0"/>
                <a:ea typeface="Bitter" pitchFamily="34" charset="-122"/>
                <a:cs typeface="Bitter" pitchFamily="34" charset="-120"/>
              </a:rPr>
              <a:t>Community Legal Support</a:t>
            </a:r>
            <a:endParaRPr lang="en-US" sz="1701" b="1" dirty="0"/>
          </a:p>
        </p:txBody>
      </p:sp>
      <p:sp>
        <p:nvSpPr>
          <p:cNvPr id="17" name="Text 14"/>
          <p:cNvSpPr/>
          <p:nvPr/>
        </p:nvSpPr>
        <p:spPr>
          <a:xfrm>
            <a:off x="7300913" y="5351502"/>
            <a:ext cx="6724650" cy="553164"/>
          </a:xfrm>
          <a:prstGeom prst="rect">
            <a:avLst/>
          </a:prstGeom>
          <a:noFill/>
          <a:ln/>
        </p:spPr>
        <p:txBody>
          <a:bodyPr wrap="square" rtlCol="0" anchor="t"/>
          <a:lstStyle/>
          <a:p>
            <a:pPr marL="0" indent="0" algn="l">
              <a:lnSpc>
                <a:spcPts val="2177"/>
              </a:lnSpc>
              <a:buNone/>
            </a:pPr>
            <a:r>
              <a:rPr lang="en-US" sz="1361" kern="0" spc="-27" dirty="0">
                <a:solidFill>
                  <a:srgbClr val="2B2E3C"/>
                </a:solidFill>
                <a:latin typeface="Open Sans" pitchFamily="34" charset="0"/>
                <a:ea typeface="Open Sans" pitchFamily="34" charset="-122"/>
                <a:cs typeface="Open Sans" pitchFamily="34" charset="-120"/>
              </a:rPr>
              <a:t>Providing legal assistance and representation to indigenous communities to navigate legal processes and protect their rights.</a:t>
            </a:r>
            <a:endParaRPr lang="en-US" sz="1361" dirty="0"/>
          </a:p>
        </p:txBody>
      </p:sp>
      <p:sp>
        <p:nvSpPr>
          <p:cNvPr id="18" name="Shape 15"/>
          <p:cNvSpPr/>
          <p:nvPr/>
        </p:nvSpPr>
        <p:spPr>
          <a:xfrm>
            <a:off x="6544806" y="6621542"/>
            <a:ext cx="604837" cy="34528"/>
          </a:xfrm>
          <a:prstGeom prst="roundRect">
            <a:avLst>
              <a:gd name="adj" fmla="val 225237"/>
            </a:avLst>
          </a:prstGeom>
          <a:solidFill>
            <a:srgbClr val="E2C8B5"/>
          </a:solidFill>
          <a:ln/>
        </p:spPr>
        <p:txBody>
          <a:bodyPr/>
          <a:lstStyle/>
          <a:p>
            <a:endParaRPr lang="en-US"/>
          </a:p>
        </p:txBody>
      </p:sp>
      <p:sp>
        <p:nvSpPr>
          <p:cNvPr id="19" name="Shape 16"/>
          <p:cNvSpPr/>
          <p:nvPr/>
        </p:nvSpPr>
        <p:spPr>
          <a:xfrm>
            <a:off x="6156067" y="6444496"/>
            <a:ext cx="388739" cy="388739"/>
          </a:xfrm>
          <a:prstGeom prst="roundRect">
            <a:avLst>
              <a:gd name="adj" fmla="val 20006"/>
            </a:avLst>
          </a:prstGeom>
          <a:solidFill>
            <a:srgbClr val="FCE2CF"/>
          </a:solidFill>
          <a:ln w="7620">
            <a:solidFill>
              <a:srgbClr val="E2C8B5"/>
            </a:solidFill>
            <a:prstDash val="solid"/>
          </a:ln>
        </p:spPr>
        <p:txBody>
          <a:bodyPr/>
          <a:lstStyle/>
          <a:p>
            <a:endParaRPr lang="en-US"/>
          </a:p>
        </p:txBody>
      </p:sp>
      <p:sp>
        <p:nvSpPr>
          <p:cNvPr id="20" name="Text 17"/>
          <p:cNvSpPr/>
          <p:nvPr/>
        </p:nvSpPr>
        <p:spPr>
          <a:xfrm>
            <a:off x="6280130" y="6509266"/>
            <a:ext cx="140494" cy="259199"/>
          </a:xfrm>
          <a:prstGeom prst="rect">
            <a:avLst/>
          </a:prstGeom>
          <a:noFill/>
          <a:ln/>
        </p:spPr>
        <p:txBody>
          <a:bodyPr wrap="none" rtlCol="0" anchor="t"/>
          <a:lstStyle/>
          <a:p>
            <a:pPr marL="0" indent="0" algn="ctr">
              <a:lnSpc>
                <a:spcPts val="2041"/>
              </a:lnSpc>
              <a:buNone/>
            </a:pPr>
            <a:r>
              <a:rPr lang="en-US" sz="2041" kern="0" spc="-61" dirty="0">
                <a:solidFill>
                  <a:srgbClr val="2B2E3C"/>
                </a:solidFill>
                <a:latin typeface="Bitter" pitchFamily="34" charset="0"/>
                <a:ea typeface="Bitter" pitchFamily="34" charset="-122"/>
                <a:cs typeface="Bitter" pitchFamily="34" charset="-120"/>
              </a:rPr>
              <a:t>3</a:t>
            </a:r>
            <a:endParaRPr lang="en-US" sz="2041" dirty="0"/>
          </a:p>
        </p:txBody>
      </p:sp>
      <p:sp>
        <p:nvSpPr>
          <p:cNvPr id="21" name="Text 18"/>
          <p:cNvSpPr/>
          <p:nvPr/>
        </p:nvSpPr>
        <p:spPr>
          <a:xfrm>
            <a:off x="7300913" y="6422946"/>
            <a:ext cx="2160270" cy="269915"/>
          </a:xfrm>
          <a:prstGeom prst="rect">
            <a:avLst/>
          </a:prstGeom>
          <a:noFill/>
          <a:ln/>
        </p:spPr>
        <p:txBody>
          <a:bodyPr wrap="none" rtlCol="0" anchor="t"/>
          <a:lstStyle/>
          <a:p>
            <a:pPr marL="0" indent="0" algn="l">
              <a:lnSpc>
                <a:spcPts val="2126"/>
              </a:lnSpc>
              <a:buNone/>
            </a:pPr>
            <a:r>
              <a:rPr lang="en-US" sz="1701" b="1" kern="0" spc="-51" dirty="0">
                <a:solidFill>
                  <a:srgbClr val="2B2E3C"/>
                </a:solidFill>
                <a:latin typeface="Bitter" pitchFamily="34" charset="0"/>
                <a:ea typeface="Bitter" pitchFamily="34" charset="-122"/>
                <a:cs typeface="Bitter" pitchFamily="34" charset="-120"/>
              </a:rPr>
              <a:t>International Support</a:t>
            </a:r>
            <a:endParaRPr lang="en-US" sz="1701" b="1" dirty="0"/>
          </a:p>
        </p:txBody>
      </p:sp>
      <p:sp>
        <p:nvSpPr>
          <p:cNvPr id="22" name="Text 19"/>
          <p:cNvSpPr/>
          <p:nvPr/>
        </p:nvSpPr>
        <p:spPr>
          <a:xfrm>
            <a:off x="7300913" y="6796445"/>
            <a:ext cx="6724650" cy="553164"/>
          </a:xfrm>
          <a:prstGeom prst="rect">
            <a:avLst/>
          </a:prstGeom>
          <a:noFill/>
          <a:ln/>
        </p:spPr>
        <p:txBody>
          <a:bodyPr wrap="square" rtlCol="0" anchor="t"/>
          <a:lstStyle/>
          <a:p>
            <a:pPr marL="0" indent="0" algn="l">
              <a:lnSpc>
                <a:spcPts val="2177"/>
              </a:lnSpc>
              <a:buNone/>
            </a:pPr>
            <a:r>
              <a:rPr lang="en-US" sz="1361" kern="0" spc="-27" dirty="0">
                <a:solidFill>
                  <a:srgbClr val="2B2E3C"/>
                </a:solidFill>
                <a:latin typeface="Open Sans" pitchFamily="34" charset="0"/>
                <a:ea typeface="Open Sans" pitchFamily="34" charset="-122"/>
                <a:cs typeface="Open Sans" pitchFamily="34" charset="-120"/>
              </a:rPr>
              <a:t>Seeking international recognition and pressure to uphold indigenous rights, including the implementation of international agreements like UNDRIP.</a:t>
            </a:r>
            <a:endParaRPr lang="en-US" sz="1361" dirty="0"/>
          </a:p>
        </p:txBody>
      </p:sp>
      <p:pic>
        <p:nvPicPr>
          <p:cNvPr id="23" name="Image 0" descr="preencoded.png">
            <a:extLst>
              <a:ext uri="{FF2B5EF4-FFF2-40B4-BE49-F238E27FC236}">
                <a16:creationId xmlns:a16="http://schemas.microsoft.com/office/drawing/2014/main" id="{98264A9D-930E-8D1C-E4ED-93749A2BACE3}"/>
              </a:ext>
            </a:extLst>
          </p:cNvPr>
          <p:cNvPicPr>
            <a:picLocks noChangeAspect="1"/>
          </p:cNvPicPr>
          <p:nvPr/>
        </p:nvPicPr>
        <p:blipFill>
          <a:blip r:embed="rId4"/>
          <a:stretch>
            <a:fillRect/>
          </a:stretch>
        </p:blipFill>
        <p:spPr>
          <a:xfrm rot="16524366">
            <a:off x="-7560272" y="554716"/>
            <a:ext cx="5486400" cy="8229600"/>
          </a:xfrm>
          <a:prstGeom prst="rect">
            <a:avLst/>
          </a:prstGeom>
        </p:spPr>
      </p:pic>
      <p:pic>
        <p:nvPicPr>
          <p:cNvPr id="24" name="Image 1" descr="preencoded.png">
            <a:extLst>
              <a:ext uri="{FF2B5EF4-FFF2-40B4-BE49-F238E27FC236}">
                <a16:creationId xmlns:a16="http://schemas.microsoft.com/office/drawing/2014/main" id="{02F1BF65-446D-D523-AF87-89F24B5C1096}"/>
              </a:ext>
            </a:extLst>
          </p:cNvPr>
          <p:cNvPicPr>
            <a:picLocks noChangeAspect="1"/>
          </p:cNvPicPr>
          <p:nvPr/>
        </p:nvPicPr>
        <p:blipFill>
          <a:blip r:embed="rId5"/>
          <a:stretch>
            <a:fillRect/>
          </a:stretch>
        </p:blipFill>
        <p:spPr>
          <a:xfrm rot="4347206">
            <a:off x="5683984" y="-3084195"/>
            <a:ext cx="944166" cy="1510665"/>
          </a:xfrm>
          <a:prstGeom prst="rect">
            <a:avLst/>
          </a:prstGeom>
        </p:spPr>
      </p:pic>
      <p:pic>
        <p:nvPicPr>
          <p:cNvPr id="25" name="Image 2" descr="preencoded.png">
            <a:extLst>
              <a:ext uri="{FF2B5EF4-FFF2-40B4-BE49-F238E27FC236}">
                <a16:creationId xmlns:a16="http://schemas.microsoft.com/office/drawing/2014/main" id="{D8CE9F26-AEC2-E158-7662-A45B16C97C29}"/>
              </a:ext>
            </a:extLst>
          </p:cNvPr>
          <p:cNvPicPr>
            <a:picLocks noChangeAspect="1"/>
          </p:cNvPicPr>
          <p:nvPr/>
        </p:nvPicPr>
        <p:blipFill>
          <a:blip r:embed="rId6"/>
          <a:stretch>
            <a:fillRect/>
          </a:stretch>
        </p:blipFill>
        <p:spPr>
          <a:xfrm rot="2065070">
            <a:off x="15235238" y="-533400"/>
            <a:ext cx="944166" cy="1510665"/>
          </a:xfrm>
          <a:prstGeom prst="rect">
            <a:avLst/>
          </a:prstGeom>
        </p:spPr>
      </p:pic>
      <p:pic>
        <p:nvPicPr>
          <p:cNvPr id="26" name="Image 3" descr="preencoded.png">
            <a:extLst>
              <a:ext uri="{FF2B5EF4-FFF2-40B4-BE49-F238E27FC236}">
                <a16:creationId xmlns:a16="http://schemas.microsoft.com/office/drawing/2014/main" id="{BE85BE38-1835-B4E8-8BEA-50ED819FB62E}"/>
              </a:ext>
            </a:extLst>
          </p:cNvPr>
          <p:cNvPicPr>
            <a:picLocks noChangeAspect="1"/>
          </p:cNvPicPr>
          <p:nvPr/>
        </p:nvPicPr>
        <p:blipFill>
          <a:blip r:embed="rId7"/>
          <a:stretch>
            <a:fillRect/>
          </a:stretch>
        </p:blipFill>
        <p:spPr>
          <a:xfrm rot="3659784">
            <a:off x="15798759" y="6077902"/>
            <a:ext cx="944166" cy="1510665"/>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7" presetClass="entr" presetSubtype="0" fill="hold" grpId="0" nodeType="afterEffect">
                                  <p:stCondLst>
                                    <p:cond delay="0"/>
                                  </p:stCondLst>
                                  <p:childTnLst>
                                    <p:set>
                                      <p:cBhvr>
                                        <p:cTn id="11" dur="1" fill="hold">
                                          <p:stCondLst>
                                            <p:cond delay="0"/>
                                          </p:stCondLst>
                                        </p:cTn>
                                        <p:tgtEl>
                                          <p:spTgt spid="5">
                                            <p:bg/>
                                          </p:spTgt>
                                        </p:tgtEl>
                                        <p:attrNameLst>
                                          <p:attrName>style.visibility</p:attrName>
                                        </p:attrNameLst>
                                      </p:cBhvr>
                                      <p:to>
                                        <p:strVal val="visible"/>
                                      </p:to>
                                    </p:set>
                                    <p:animEffect transition="in" filter="fade">
                                      <p:cBhvr>
                                        <p:cTn id="12" dur="100"/>
                                        <p:tgtEl>
                                          <p:spTgt spid="5">
                                            <p:bg/>
                                          </p:spTgt>
                                        </p:tgtEl>
                                      </p:cBhvr>
                                    </p:animEffect>
                                    <p:anim calcmode="lin" valueType="num">
                                      <p:cBhvr>
                                        <p:cTn id="13" dur="100" fill="hold"/>
                                        <p:tgtEl>
                                          <p:spTgt spid="5">
                                            <p:bg/>
                                          </p:spTgt>
                                        </p:tgtEl>
                                        <p:attrNameLst>
                                          <p:attrName>ppt_x</p:attrName>
                                        </p:attrNameLst>
                                      </p:cBhvr>
                                      <p:tavLst>
                                        <p:tav tm="0">
                                          <p:val>
                                            <p:strVal val="#ppt_x"/>
                                          </p:val>
                                        </p:tav>
                                        <p:tav tm="100000">
                                          <p:val>
                                            <p:strVal val="#ppt_x"/>
                                          </p:val>
                                        </p:tav>
                                      </p:tavLst>
                                    </p:anim>
                                    <p:anim calcmode="lin" valueType="num">
                                      <p:cBhvr>
                                        <p:cTn id="14" dur="100" fill="hold"/>
                                        <p:tgtEl>
                                          <p:spTgt spid="5">
                                            <p:bg/>
                                          </p:spTgt>
                                        </p:tgtEl>
                                        <p:attrNameLst>
                                          <p:attrName>ppt_y</p:attrName>
                                        </p:attrNameLst>
                                      </p:cBhvr>
                                      <p:tavLst>
                                        <p:tav tm="0">
                                          <p:val>
                                            <p:strVal val="#ppt_y-.1"/>
                                          </p:val>
                                        </p:tav>
                                        <p:tav tm="100000">
                                          <p:val>
                                            <p:strVal val="#ppt_y"/>
                                          </p:val>
                                        </p:tav>
                                      </p:tavLst>
                                    </p:anim>
                                  </p:childTnLst>
                                </p:cTn>
                              </p:par>
                            </p:childTnLst>
                          </p:cTn>
                        </p:par>
                        <p:par>
                          <p:cTn id="15" fill="hold">
                            <p:stCondLst>
                              <p:cond delay="600"/>
                            </p:stCondLst>
                            <p:childTnLst>
                              <p:par>
                                <p:cTn id="16" presetID="47" presetClass="entr" presetSubtype="0" fill="hold" grpId="0" nodeType="afterEffect">
                                  <p:stCondLst>
                                    <p:cond delay="0"/>
                                  </p:stCondLst>
                                  <p:childTnLst>
                                    <p:set>
                                      <p:cBhvr>
                                        <p:cTn id="17" dur="1" fill="hold">
                                          <p:stCondLst>
                                            <p:cond delay="0"/>
                                          </p:stCondLst>
                                        </p:cTn>
                                        <p:tgtEl>
                                          <p:spTgt spid="5">
                                            <p:txEl>
                                              <p:pRg st="0" end="0"/>
                                            </p:txEl>
                                          </p:spTgt>
                                        </p:tgtEl>
                                        <p:attrNameLst>
                                          <p:attrName>style.visibility</p:attrName>
                                        </p:attrNameLst>
                                      </p:cBhvr>
                                      <p:to>
                                        <p:strVal val="visible"/>
                                      </p:to>
                                    </p:set>
                                    <p:animEffect transition="in" filter="fade">
                                      <p:cBhvr>
                                        <p:cTn id="18" dur="100"/>
                                        <p:tgtEl>
                                          <p:spTgt spid="5">
                                            <p:txEl>
                                              <p:pRg st="0" end="0"/>
                                            </p:txEl>
                                          </p:spTgt>
                                        </p:tgtEl>
                                      </p:cBhvr>
                                    </p:animEffect>
                                    <p:anim calcmode="lin" valueType="num">
                                      <p:cBhvr>
                                        <p:cTn id="19" dur="1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20" dur="1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par>
                          <p:cTn id="21" fill="hold">
                            <p:stCondLst>
                              <p:cond delay="700"/>
                            </p:stCondLst>
                            <p:childTnLst>
                              <p:par>
                                <p:cTn id="22" presetID="47" presetClass="entr" presetSubtype="0" fill="hold" grpId="0" nodeType="afterEffect">
                                  <p:stCondLst>
                                    <p:cond delay="0"/>
                                  </p:stCondLst>
                                  <p:childTnLst>
                                    <p:set>
                                      <p:cBhvr>
                                        <p:cTn id="23" dur="1" fill="hold">
                                          <p:stCondLst>
                                            <p:cond delay="0"/>
                                          </p:stCondLst>
                                        </p:cTn>
                                        <p:tgtEl>
                                          <p:spTgt spid="6">
                                            <p:bg/>
                                          </p:spTgt>
                                        </p:tgtEl>
                                        <p:attrNameLst>
                                          <p:attrName>style.visibility</p:attrName>
                                        </p:attrNameLst>
                                      </p:cBhvr>
                                      <p:to>
                                        <p:strVal val="visible"/>
                                      </p:to>
                                    </p:set>
                                    <p:animEffect transition="in" filter="fade">
                                      <p:cBhvr>
                                        <p:cTn id="24" dur="100"/>
                                        <p:tgtEl>
                                          <p:spTgt spid="6">
                                            <p:bg/>
                                          </p:spTgt>
                                        </p:tgtEl>
                                      </p:cBhvr>
                                    </p:animEffect>
                                    <p:anim calcmode="lin" valueType="num">
                                      <p:cBhvr>
                                        <p:cTn id="25" dur="100" fill="hold"/>
                                        <p:tgtEl>
                                          <p:spTgt spid="6">
                                            <p:bg/>
                                          </p:spTgt>
                                        </p:tgtEl>
                                        <p:attrNameLst>
                                          <p:attrName>ppt_x</p:attrName>
                                        </p:attrNameLst>
                                      </p:cBhvr>
                                      <p:tavLst>
                                        <p:tav tm="0">
                                          <p:val>
                                            <p:strVal val="#ppt_x"/>
                                          </p:val>
                                        </p:tav>
                                        <p:tav tm="100000">
                                          <p:val>
                                            <p:strVal val="#ppt_x"/>
                                          </p:val>
                                        </p:tav>
                                      </p:tavLst>
                                    </p:anim>
                                    <p:anim calcmode="lin" valueType="num">
                                      <p:cBhvr>
                                        <p:cTn id="26" dur="100" fill="hold"/>
                                        <p:tgtEl>
                                          <p:spTgt spid="6">
                                            <p:bg/>
                                          </p:spTgt>
                                        </p:tgtEl>
                                        <p:attrNameLst>
                                          <p:attrName>ppt_y</p:attrName>
                                        </p:attrNameLst>
                                      </p:cBhvr>
                                      <p:tavLst>
                                        <p:tav tm="0">
                                          <p:val>
                                            <p:strVal val="#ppt_y-.1"/>
                                          </p:val>
                                        </p:tav>
                                        <p:tav tm="100000">
                                          <p:val>
                                            <p:strVal val="#ppt_y"/>
                                          </p:val>
                                        </p:tav>
                                      </p:tavLst>
                                    </p:anim>
                                  </p:childTnLst>
                                </p:cTn>
                              </p:par>
                            </p:childTnLst>
                          </p:cTn>
                        </p:par>
                        <p:par>
                          <p:cTn id="27" fill="hold">
                            <p:stCondLst>
                              <p:cond delay="800"/>
                            </p:stCondLst>
                            <p:childTnLst>
                              <p:par>
                                <p:cTn id="28" presetID="47" presetClass="entr" presetSubtype="0" fill="hold" grpId="0" nodeType="afterEffect">
                                  <p:stCondLst>
                                    <p:cond delay="0"/>
                                  </p:stCondLst>
                                  <p:childTnLst>
                                    <p:set>
                                      <p:cBhvr>
                                        <p:cTn id="29" dur="1" fill="hold">
                                          <p:stCondLst>
                                            <p:cond delay="0"/>
                                          </p:stCondLst>
                                        </p:cTn>
                                        <p:tgtEl>
                                          <p:spTgt spid="6">
                                            <p:txEl>
                                              <p:pRg st="0" end="0"/>
                                            </p:txEl>
                                          </p:spTgt>
                                        </p:tgtEl>
                                        <p:attrNameLst>
                                          <p:attrName>style.visibility</p:attrName>
                                        </p:attrNameLst>
                                      </p:cBhvr>
                                      <p:to>
                                        <p:strVal val="visible"/>
                                      </p:to>
                                    </p:set>
                                    <p:animEffect transition="in" filter="fade">
                                      <p:cBhvr>
                                        <p:cTn id="30" dur="100"/>
                                        <p:tgtEl>
                                          <p:spTgt spid="6">
                                            <p:txEl>
                                              <p:pRg st="0" end="0"/>
                                            </p:txEl>
                                          </p:spTgt>
                                        </p:tgtEl>
                                      </p:cBhvr>
                                    </p:animEffect>
                                    <p:anim calcmode="lin" valueType="num">
                                      <p:cBhvr>
                                        <p:cTn id="31" dur="1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32" dur="1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par>
                          <p:cTn id="33" fill="hold">
                            <p:stCondLst>
                              <p:cond delay="900"/>
                            </p:stCondLst>
                            <p:childTnLst>
                              <p:par>
                                <p:cTn id="34" presetID="47" presetClass="entr" presetSubtype="0" fill="hold" grpId="0" nodeType="afterEffect">
                                  <p:stCondLst>
                                    <p:cond delay="0"/>
                                  </p:stCondLst>
                                  <p:childTnLst>
                                    <p:set>
                                      <p:cBhvr>
                                        <p:cTn id="35" dur="1" fill="hold">
                                          <p:stCondLst>
                                            <p:cond delay="0"/>
                                          </p:stCondLst>
                                        </p:cTn>
                                        <p:tgtEl>
                                          <p:spTgt spid="11">
                                            <p:bg/>
                                          </p:spTgt>
                                        </p:tgtEl>
                                        <p:attrNameLst>
                                          <p:attrName>style.visibility</p:attrName>
                                        </p:attrNameLst>
                                      </p:cBhvr>
                                      <p:to>
                                        <p:strVal val="visible"/>
                                      </p:to>
                                    </p:set>
                                    <p:animEffect transition="in" filter="fade">
                                      <p:cBhvr>
                                        <p:cTn id="36" dur="100"/>
                                        <p:tgtEl>
                                          <p:spTgt spid="11">
                                            <p:bg/>
                                          </p:spTgt>
                                        </p:tgtEl>
                                      </p:cBhvr>
                                    </p:animEffect>
                                    <p:anim calcmode="lin" valueType="num">
                                      <p:cBhvr>
                                        <p:cTn id="37" dur="100" fill="hold"/>
                                        <p:tgtEl>
                                          <p:spTgt spid="11">
                                            <p:bg/>
                                          </p:spTgt>
                                        </p:tgtEl>
                                        <p:attrNameLst>
                                          <p:attrName>ppt_x</p:attrName>
                                        </p:attrNameLst>
                                      </p:cBhvr>
                                      <p:tavLst>
                                        <p:tav tm="0">
                                          <p:val>
                                            <p:strVal val="#ppt_x"/>
                                          </p:val>
                                        </p:tav>
                                        <p:tav tm="100000">
                                          <p:val>
                                            <p:strVal val="#ppt_x"/>
                                          </p:val>
                                        </p:tav>
                                      </p:tavLst>
                                    </p:anim>
                                    <p:anim calcmode="lin" valueType="num">
                                      <p:cBhvr>
                                        <p:cTn id="38" dur="100" fill="hold"/>
                                        <p:tgtEl>
                                          <p:spTgt spid="11">
                                            <p:bg/>
                                          </p:spTgt>
                                        </p:tgtEl>
                                        <p:attrNameLst>
                                          <p:attrName>ppt_y</p:attrName>
                                        </p:attrNameLst>
                                      </p:cBhvr>
                                      <p:tavLst>
                                        <p:tav tm="0">
                                          <p:val>
                                            <p:strVal val="#ppt_y-.1"/>
                                          </p:val>
                                        </p:tav>
                                        <p:tav tm="100000">
                                          <p:val>
                                            <p:strVal val="#ppt_y"/>
                                          </p:val>
                                        </p:tav>
                                      </p:tavLst>
                                    </p:anim>
                                  </p:childTnLst>
                                </p:cTn>
                              </p:par>
                            </p:childTnLst>
                          </p:cTn>
                        </p:par>
                        <p:par>
                          <p:cTn id="39" fill="hold">
                            <p:stCondLst>
                              <p:cond delay="1000"/>
                            </p:stCondLst>
                            <p:childTnLst>
                              <p:par>
                                <p:cTn id="40" presetID="47" presetClass="entr" presetSubtype="0" fill="hold" grpId="0" nodeType="afterEffect">
                                  <p:stCondLst>
                                    <p:cond delay="0"/>
                                  </p:stCondLst>
                                  <p:childTnLst>
                                    <p:set>
                                      <p:cBhvr>
                                        <p:cTn id="41" dur="1" fill="hold">
                                          <p:stCondLst>
                                            <p:cond delay="0"/>
                                          </p:stCondLst>
                                        </p:cTn>
                                        <p:tgtEl>
                                          <p:spTgt spid="11">
                                            <p:txEl>
                                              <p:pRg st="0" end="0"/>
                                            </p:txEl>
                                          </p:spTgt>
                                        </p:tgtEl>
                                        <p:attrNameLst>
                                          <p:attrName>style.visibility</p:attrName>
                                        </p:attrNameLst>
                                      </p:cBhvr>
                                      <p:to>
                                        <p:strVal val="visible"/>
                                      </p:to>
                                    </p:set>
                                    <p:animEffect transition="in" filter="fade">
                                      <p:cBhvr>
                                        <p:cTn id="42" dur="100"/>
                                        <p:tgtEl>
                                          <p:spTgt spid="11">
                                            <p:txEl>
                                              <p:pRg st="0" end="0"/>
                                            </p:txEl>
                                          </p:spTgt>
                                        </p:tgtEl>
                                      </p:cBhvr>
                                    </p:animEffect>
                                    <p:anim calcmode="lin" valueType="num">
                                      <p:cBhvr>
                                        <p:cTn id="43" dur="1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44" dur="1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par>
                          <p:cTn id="45" fill="hold">
                            <p:stCondLst>
                              <p:cond delay="1100"/>
                            </p:stCondLst>
                            <p:childTnLst>
                              <p:par>
                                <p:cTn id="46" presetID="47" presetClass="entr" presetSubtype="0" fill="hold" grpId="0" nodeType="afterEffect">
                                  <p:stCondLst>
                                    <p:cond delay="0"/>
                                  </p:stCondLst>
                                  <p:childTnLst>
                                    <p:set>
                                      <p:cBhvr>
                                        <p:cTn id="47" dur="1" fill="hold">
                                          <p:stCondLst>
                                            <p:cond delay="0"/>
                                          </p:stCondLst>
                                        </p:cTn>
                                        <p:tgtEl>
                                          <p:spTgt spid="12">
                                            <p:bg/>
                                          </p:spTgt>
                                        </p:tgtEl>
                                        <p:attrNameLst>
                                          <p:attrName>style.visibility</p:attrName>
                                        </p:attrNameLst>
                                      </p:cBhvr>
                                      <p:to>
                                        <p:strVal val="visible"/>
                                      </p:to>
                                    </p:set>
                                    <p:animEffect transition="in" filter="fade">
                                      <p:cBhvr>
                                        <p:cTn id="48" dur="100"/>
                                        <p:tgtEl>
                                          <p:spTgt spid="12">
                                            <p:bg/>
                                          </p:spTgt>
                                        </p:tgtEl>
                                      </p:cBhvr>
                                    </p:animEffect>
                                    <p:anim calcmode="lin" valueType="num">
                                      <p:cBhvr>
                                        <p:cTn id="49" dur="100" fill="hold"/>
                                        <p:tgtEl>
                                          <p:spTgt spid="12">
                                            <p:bg/>
                                          </p:spTgt>
                                        </p:tgtEl>
                                        <p:attrNameLst>
                                          <p:attrName>ppt_x</p:attrName>
                                        </p:attrNameLst>
                                      </p:cBhvr>
                                      <p:tavLst>
                                        <p:tav tm="0">
                                          <p:val>
                                            <p:strVal val="#ppt_x"/>
                                          </p:val>
                                        </p:tav>
                                        <p:tav tm="100000">
                                          <p:val>
                                            <p:strVal val="#ppt_x"/>
                                          </p:val>
                                        </p:tav>
                                      </p:tavLst>
                                    </p:anim>
                                    <p:anim calcmode="lin" valueType="num">
                                      <p:cBhvr>
                                        <p:cTn id="50" dur="100" fill="hold"/>
                                        <p:tgtEl>
                                          <p:spTgt spid="12">
                                            <p:bg/>
                                          </p:spTgt>
                                        </p:tgtEl>
                                        <p:attrNameLst>
                                          <p:attrName>ppt_y</p:attrName>
                                        </p:attrNameLst>
                                      </p:cBhvr>
                                      <p:tavLst>
                                        <p:tav tm="0">
                                          <p:val>
                                            <p:strVal val="#ppt_y-.1"/>
                                          </p:val>
                                        </p:tav>
                                        <p:tav tm="100000">
                                          <p:val>
                                            <p:strVal val="#ppt_y"/>
                                          </p:val>
                                        </p:tav>
                                      </p:tavLst>
                                    </p:anim>
                                  </p:childTnLst>
                                </p:cTn>
                              </p:par>
                            </p:childTnLst>
                          </p:cTn>
                        </p:par>
                        <p:par>
                          <p:cTn id="51" fill="hold">
                            <p:stCondLst>
                              <p:cond delay="1200"/>
                            </p:stCondLst>
                            <p:childTnLst>
                              <p:par>
                                <p:cTn id="52" presetID="47" presetClass="entr" presetSubtype="0" fill="hold" grpId="0" nodeType="afterEffect">
                                  <p:stCondLst>
                                    <p:cond delay="0"/>
                                  </p:stCondLst>
                                  <p:childTnLst>
                                    <p:set>
                                      <p:cBhvr>
                                        <p:cTn id="53" dur="1" fill="hold">
                                          <p:stCondLst>
                                            <p:cond delay="0"/>
                                          </p:stCondLst>
                                        </p:cTn>
                                        <p:tgtEl>
                                          <p:spTgt spid="12">
                                            <p:txEl>
                                              <p:pRg st="0" end="0"/>
                                            </p:txEl>
                                          </p:spTgt>
                                        </p:tgtEl>
                                        <p:attrNameLst>
                                          <p:attrName>style.visibility</p:attrName>
                                        </p:attrNameLst>
                                      </p:cBhvr>
                                      <p:to>
                                        <p:strVal val="visible"/>
                                      </p:to>
                                    </p:set>
                                    <p:animEffect transition="in" filter="fade">
                                      <p:cBhvr>
                                        <p:cTn id="54" dur="100"/>
                                        <p:tgtEl>
                                          <p:spTgt spid="12">
                                            <p:txEl>
                                              <p:pRg st="0" end="0"/>
                                            </p:txEl>
                                          </p:spTgt>
                                        </p:tgtEl>
                                      </p:cBhvr>
                                    </p:animEffect>
                                    <p:anim calcmode="lin" valueType="num">
                                      <p:cBhvr>
                                        <p:cTn id="55" dur="1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56" dur="100" fill="hold"/>
                                        <p:tgtEl>
                                          <p:spTgt spid="12">
                                            <p:txEl>
                                              <p:pRg st="0" end="0"/>
                                            </p:txEl>
                                          </p:spTgt>
                                        </p:tgtEl>
                                        <p:attrNameLst>
                                          <p:attrName>ppt_y</p:attrName>
                                        </p:attrNameLst>
                                      </p:cBhvr>
                                      <p:tavLst>
                                        <p:tav tm="0">
                                          <p:val>
                                            <p:strVal val="#ppt_y-.1"/>
                                          </p:val>
                                        </p:tav>
                                        <p:tav tm="100000">
                                          <p:val>
                                            <p:strVal val="#ppt_y"/>
                                          </p:val>
                                        </p:tav>
                                      </p:tavLst>
                                    </p:anim>
                                  </p:childTnLst>
                                </p:cTn>
                              </p:par>
                            </p:childTnLst>
                          </p:cTn>
                        </p:par>
                        <p:par>
                          <p:cTn id="57" fill="hold">
                            <p:stCondLst>
                              <p:cond delay="1300"/>
                            </p:stCondLst>
                            <p:childTnLst>
                              <p:par>
                                <p:cTn id="58" presetID="47" presetClass="entr" presetSubtype="0" fill="hold" grpId="0" nodeType="afterEffect">
                                  <p:stCondLst>
                                    <p:cond delay="0"/>
                                  </p:stCondLst>
                                  <p:childTnLst>
                                    <p:set>
                                      <p:cBhvr>
                                        <p:cTn id="59" dur="1" fill="hold">
                                          <p:stCondLst>
                                            <p:cond delay="0"/>
                                          </p:stCondLst>
                                        </p:cTn>
                                        <p:tgtEl>
                                          <p:spTgt spid="16">
                                            <p:bg/>
                                          </p:spTgt>
                                        </p:tgtEl>
                                        <p:attrNameLst>
                                          <p:attrName>style.visibility</p:attrName>
                                        </p:attrNameLst>
                                      </p:cBhvr>
                                      <p:to>
                                        <p:strVal val="visible"/>
                                      </p:to>
                                    </p:set>
                                    <p:animEffect transition="in" filter="fade">
                                      <p:cBhvr>
                                        <p:cTn id="60" dur="100"/>
                                        <p:tgtEl>
                                          <p:spTgt spid="16">
                                            <p:bg/>
                                          </p:spTgt>
                                        </p:tgtEl>
                                      </p:cBhvr>
                                    </p:animEffect>
                                    <p:anim calcmode="lin" valueType="num">
                                      <p:cBhvr>
                                        <p:cTn id="61" dur="100" fill="hold"/>
                                        <p:tgtEl>
                                          <p:spTgt spid="16">
                                            <p:bg/>
                                          </p:spTgt>
                                        </p:tgtEl>
                                        <p:attrNameLst>
                                          <p:attrName>ppt_x</p:attrName>
                                        </p:attrNameLst>
                                      </p:cBhvr>
                                      <p:tavLst>
                                        <p:tav tm="0">
                                          <p:val>
                                            <p:strVal val="#ppt_x"/>
                                          </p:val>
                                        </p:tav>
                                        <p:tav tm="100000">
                                          <p:val>
                                            <p:strVal val="#ppt_x"/>
                                          </p:val>
                                        </p:tav>
                                      </p:tavLst>
                                    </p:anim>
                                    <p:anim calcmode="lin" valueType="num">
                                      <p:cBhvr>
                                        <p:cTn id="62" dur="100" fill="hold"/>
                                        <p:tgtEl>
                                          <p:spTgt spid="16">
                                            <p:bg/>
                                          </p:spTgt>
                                        </p:tgtEl>
                                        <p:attrNameLst>
                                          <p:attrName>ppt_y</p:attrName>
                                        </p:attrNameLst>
                                      </p:cBhvr>
                                      <p:tavLst>
                                        <p:tav tm="0">
                                          <p:val>
                                            <p:strVal val="#ppt_y-.1"/>
                                          </p:val>
                                        </p:tav>
                                        <p:tav tm="100000">
                                          <p:val>
                                            <p:strVal val="#ppt_y"/>
                                          </p:val>
                                        </p:tav>
                                      </p:tavLst>
                                    </p:anim>
                                  </p:childTnLst>
                                </p:cTn>
                              </p:par>
                            </p:childTnLst>
                          </p:cTn>
                        </p:par>
                        <p:par>
                          <p:cTn id="63" fill="hold">
                            <p:stCondLst>
                              <p:cond delay="1400"/>
                            </p:stCondLst>
                            <p:childTnLst>
                              <p:par>
                                <p:cTn id="64" presetID="47" presetClass="entr" presetSubtype="0" fill="hold" grpId="0" nodeType="afterEffect">
                                  <p:stCondLst>
                                    <p:cond delay="0"/>
                                  </p:stCondLst>
                                  <p:childTnLst>
                                    <p:set>
                                      <p:cBhvr>
                                        <p:cTn id="65" dur="1" fill="hold">
                                          <p:stCondLst>
                                            <p:cond delay="0"/>
                                          </p:stCondLst>
                                        </p:cTn>
                                        <p:tgtEl>
                                          <p:spTgt spid="16">
                                            <p:txEl>
                                              <p:pRg st="0" end="0"/>
                                            </p:txEl>
                                          </p:spTgt>
                                        </p:tgtEl>
                                        <p:attrNameLst>
                                          <p:attrName>style.visibility</p:attrName>
                                        </p:attrNameLst>
                                      </p:cBhvr>
                                      <p:to>
                                        <p:strVal val="visible"/>
                                      </p:to>
                                    </p:set>
                                    <p:animEffect transition="in" filter="fade">
                                      <p:cBhvr>
                                        <p:cTn id="66" dur="100"/>
                                        <p:tgtEl>
                                          <p:spTgt spid="16">
                                            <p:txEl>
                                              <p:pRg st="0" end="0"/>
                                            </p:txEl>
                                          </p:spTgt>
                                        </p:tgtEl>
                                      </p:cBhvr>
                                    </p:animEffect>
                                    <p:anim calcmode="lin" valueType="num">
                                      <p:cBhvr>
                                        <p:cTn id="67" dur="100" fill="hold"/>
                                        <p:tgtEl>
                                          <p:spTgt spid="16">
                                            <p:txEl>
                                              <p:pRg st="0" end="0"/>
                                            </p:txEl>
                                          </p:spTgt>
                                        </p:tgtEl>
                                        <p:attrNameLst>
                                          <p:attrName>ppt_x</p:attrName>
                                        </p:attrNameLst>
                                      </p:cBhvr>
                                      <p:tavLst>
                                        <p:tav tm="0">
                                          <p:val>
                                            <p:strVal val="#ppt_x"/>
                                          </p:val>
                                        </p:tav>
                                        <p:tav tm="100000">
                                          <p:val>
                                            <p:strVal val="#ppt_x"/>
                                          </p:val>
                                        </p:tav>
                                      </p:tavLst>
                                    </p:anim>
                                    <p:anim calcmode="lin" valueType="num">
                                      <p:cBhvr>
                                        <p:cTn id="68" dur="100" fill="hold"/>
                                        <p:tgtEl>
                                          <p:spTgt spid="16">
                                            <p:txEl>
                                              <p:pRg st="0" end="0"/>
                                            </p:txEl>
                                          </p:spTgt>
                                        </p:tgtEl>
                                        <p:attrNameLst>
                                          <p:attrName>ppt_y</p:attrName>
                                        </p:attrNameLst>
                                      </p:cBhvr>
                                      <p:tavLst>
                                        <p:tav tm="0">
                                          <p:val>
                                            <p:strVal val="#ppt_y-.1"/>
                                          </p:val>
                                        </p:tav>
                                        <p:tav tm="100000">
                                          <p:val>
                                            <p:strVal val="#ppt_y"/>
                                          </p:val>
                                        </p:tav>
                                      </p:tavLst>
                                    </p:anim>
                                  </p:childTnLst>
                                </p:cTn>
                              </p:par>
                            </p:childTnLst>
                          </p:cTn>
                        </p:par>
                        <p:par>
                          <p:cTn id="69" fill="hold">
                            <p:stCondLst>
                              <p:cond delay="1500"/>
                            </p:stCondLst>
                            <p:childTnLst>
                              <p:par>
                                <p:cTn id="70" presetID="47" presetClass="entr" presetSubtype="0" fill="hold" grpId="0" nodeType="afterEffect">
                                  <p:stCondLst>
                                    <p:cond delay="0"/>
                                  </p:stCondLst>
                                  <p:childTnLst>
                                    <p:set>
                                      <p:cBhvr>
                                        <p:cTn id="71" dur="1" fill="hold">
                                          <p:stCondLst>
                                            <p:cond delay="0"/>
                                          </p:stCondLst>
                                        </p:cTn>
                                        <p:tgtEl>
                                          <p:spTgt spid="17">
                                            <p:bg/>
                                          </p:spTgt>
                                        </p:tgtEl>
                                        <p:attrNameLst>
                                          <p:attrName>style.visibility</p:attrName>
                                        </p:attrNameLst>
                                      </p:cBhvr>
                                      <p:to>
                                        <p:strVal val="visible"/>
                                      </p:to>
                                    </p:set>
                                    <p:animEffect transition="in" filter="fade">
                                      <p:cBhvr>
                                        <p:cTn id="72" dur="100"/>
                                        <p:tgtEl>
                                          <p:spTgt spid="17">
                                            <p:bg/>
                                          </p:spTgt>
                                        </p:tgtEl>
                                      </p:cBhvr>
                                    </p:animEffect>
                                    <p:anim calcmode="lin" valueType="num">
                                      <p:cBhvr>
                                        <p:cTn id="73" dur="100" fill="hold"/>
                                        <p:tgtEl>
                                          <p:spTgt spid="17">
                                            <p:bg/>
                                          </p:spTgt>
                                        </p:tgtEl>
                                        <p:attrNameLst>
                                          <p:attrName>ppt_x</p:attrName>
                                        </p:attrNameLst>
                                      </p:cBhvr>
                                      <p:tavLst>
                                        <p:tav tm="0">
                                          <p:val>
                                            <p:strVal val="#ppt_x"/>
                                          </p:val>
                                        </p:tav>
                                        <p:tav tm="100000">
                                          <p:val>
                                            <p:strVal val="#ppt_x"/>
                                          </p:val>
                                        </p:tav>
                                      </p:tavLst>
                                    </p:anim>
                                    <p:anim calcmode="lin" valueType="num">
                                      <p:cBhvr>
                                        <p:cTn id="74" dur="100" fill="hold"/>
                                        <p:tgtEl>
                                          <p:spTgt spid="17">
                                            <p:bg/>
                                          </p:spTgt>
                                        </p:tgtEl>
                                        <p:attrNameLst>
                                          <p:attrName>ppt_y</p:attrName>
                                        </p:attrNameLst>
                                      </p:cBhvr>
                                      <p:tavLst>
                                        <p:tav tm="0">
                                          <p:val>
                                            <p:strVal val="#ppt_y-.1"/>
                                          </p:val>
                                        </p:tav>
                                        <p:tav tm="100000">
                                          <p:val>
                                            <p:strVal val="#ppt_y"/>
                                          </p:val>
                                        </p:tav>
                                      </p:tavLst>
                                    </p:anim>
                                  </p:childTnLst>
                                </p:cTn>
                              </p:par>
                            </p:childTnLst>
                          </p:cTn>
                        </p:par>
                        <p:par>
                          <p:cTn id="75" fill="hold">
                            <p:stCondLst>
                              <p:cond delay="1600"/>
                            </p:stCondLst>
                            <p:childTnLst>
                              <p:par>
                                <p:cTn id="76" presetID="47" presetClass="entr" presetSubtype="0" fill="hold" grpId="0" nodeType="afterEffect">
                                  <p:stCondLst>
                                    <p:cond delay="0"/>
                                  </p:stCondLst>
                                  <p:childTnLst>
                                    <p:set>
                                      <p:cBhvr>
                                        <p:cTn id="77" dur="1" fill="hold">
                                          <p:stCondLst>
                                            <p:cond delay="0"/>
                                          </p:stCondLst>
                                        </p:cTn>
                                        <p:tgtEl>
                                          <p:spTgt spid="17">
                                            <p:txEl>
                                              <p:pRg st="0" end="0"/>
                                            </p:txEl>
                                          </p:spTgt>
                                        </p:tgtEl>
                                        <p:attrNameLst>
                                          <p:attrName>style.visibility</p:attrName>
                                        </p:attrNameLst>
                                      </p:cBhvr>
                                      <p:to>
                                        <p:strVal val="visible"/>
                                      </p:to>
                                    </p:set>
                                    <p:animEffect transition="in" filter="fade">
                                      <p:cBhvr>
                                        <p:cTn id="78" dur="100"/>
                                        <p:tgtEl>
                                          <p:spTgt spid="17">
                                            <p:txEl>
                                              <p:pRg st="0" end="0"/>
                                            </p:txEl>
                                          </p:spTgt>
                                        </p:tgtEl>
                                      </p:cBhvr>
                                    </p:animEffect>
                                    <p:anim calcmode="lin" valueType="num">
                                      <p:cBhvr>
                                        <p:cTn id="79" dur="100" fill="hold"/>
                                        <p:tgtEl>
                                          <p:spTgt spid="17">
                                            <p:txEl>
                                              <p:pRg st="0" end="0"/>
                                            </p:txEl>
                                          </p:spTgt>
                                        </p:tgtEl>
                                        <p:attrNameLst>
                                          <p:attrName>ppt_x</p:attrName>
                                        </p:attrNameLst>
                                      </p:cBhvr>
                                      <p:tavLst>
                                        <p:tav tm="0">
                                          <p:val>
                                            <p:strVal val="#ppt_x"/>
                                          </p:val>
                                        </p:tav>
                                        <p:tav tm="100000">
                                          <p:val>
                                            <p:strVal val="#ppt_x"/>
                                          </p:val>
                                        </p:tav>
                                      </p:tavLst>
                                    </p:anim>
                                    <p:anim calcmode="lin" valueType="num">
                                      <p:cBhvr>
                                        <p:cTn id="80" dur="100" fill="hold"/>
                                        <p:tgtEl>
                                          <p:spTgt spid="17">
                                            <p:txEl>
                                              <p:pRg st="0" end="0"/>
                                            </p:txEl>
                                          </p:spTgt>
                                        </p:tgtEl>
                                        <p:attrNameLst>
                                          <p:attrName>ppt_y</p:attrName>
                                        </p:attrNameLst>
                                      </p:cBhvr>
                                      <p:tavLst>
                                        <p:tav tm="0">
                                          <p:val>
                                            <p:strVal val="#ppt_y-.1"/>
                                          </p:val>
                                        </p:tav>
                                        <p:tav tm="100000">
                                          <p:val>
                                            <p:strVal val="#ppt_y"/>
                                          </p:val>
                                        </p:tav>
                                      </p:tavLst>
                                    </p:anim>
                                  </p:childTnLst>
                                </p:cTn>
                              </p:par>
                            </p:childTnLst>
                          </p:cTn>
                        </p:par>
                        <p:par>
                          <p:cTn id="81" fill="hold">
                            <p:stCondLst>
                              <p:cond delay="1700"/>
                            </p:stCondLst>
                            <p:childTnLst>
                              <p:par>
                                <p:cTn id="82" presetID="47" presetClass="entr" presetSubtype="0" fill="hold" grpId="0" nodeType="afterEffect">
                                  <p:stCondLst>
                                    <p:cond delay="0"/>
                                  </p:stCondLst>
                                  <p:childTnLst>
                                    <p:set>
                                      <p:cBhvr>
                                        <p:cTn id="83" dur="1" fill="hold">
                                          <p:stCondLst>
                                            <p:cond delay="0"/>
                                          </p:stCondLst>
                                        </p:cTn>
                                        <p:tgtEl>
                                          <p:spTgt spid="21">
                                            <p:bg/>
                                          </p:spTgt>
                                        </p:tgtEl>
                                        <p:attrNameLst>
                                          <p:attrName>style.visibility</p:attrName>
                                        </p:attrNameLst>
                                      </p:cBhvr>
                                      <p:to>
                                        <p:strVal val="visible"/>
                                      </p:to>
                                    </p:set>
                                    <p:animEffect transition="in" filter="fade">
                                      <p:cBhvr>
                                        <p:cTn id="84" dur="100"/>
                                        <p:tgtEl>
                                          <p:spTgt spid="21">
                                            <p:bg/>
                                          </p:spTgt>
                                        </p:tgtEl>
                                      </p:cBhvr>
                                    </p:animEffect>
                                    <p:anim calcmode="lin" valueType="num">
                                      <p:cBhvr>
                                        <p:cTn id="85" dur="100" fill="hold"/>
                                        <p:tgtEl>
                                          <p:spTgt spid="21">
                                            <p:bg/>
                                          </p:spTgt>
                                        </p:tgtEl>
                                        <p:attrNameLst>
                                          <p:attrName>ppt_x</p:attrName>
                                        </p:attrNameLst>
                                      </p:cBhvr>
                                      <p:tavLst>
                                        <p:tav tm="0">
                                          <p:val>
                                            <p:strVal val="#ppt_x"/>
                                          </p:val>
                                        </p:tav>
                                        <p:tav tm="100000">
                                          <p:val>
                                            <p:strVal val="#ppt_x"/>
                                          </p:val>
                                        </p:tav>
                                      </p:tavLst>
                                    </p:anim>
                                    <p:anim calcmode="lin" valueType="num">
                                      <p:cBhvr>
                                        <p:cTn id="86" dur="100" fill="hold"/>
                                        <p:tgtEl>
                                          <p:spTgt spid="21">
                                            <p:bg/>
                                          </p:spTgt>
                                        </p:tgtEl>
                                        <p:attrNameLst>
                                          <p:attrName>ppt_y</p:attrName>
                                        </p:attrNameLst>
                                      </p:cBhvr>
                                      <p:tavLst>
                                        <p:tav tm="0">
                                          <p:val>
                                            <p:strVal val="#ppt_y-.1"/>
                                          </p:val>
                                        </p:tav>
                                        <p:tav tm="100000">
                                          <p:val>
                                            <p:strVal val="#ppt_y"/>
                                          </p:val>
                                        </p:tav>
                                      </p:tavLst>
                                    </p:anim>
                                  </p:childTnLst>
                                </p:cTn>
                              </p:par>
                            </p:childTnLst>
                          </p:cTn>
                        </p:par>
                        <p:par>
                          <p:cTn id="87" fill="hold">
                            <p:stCondLst>
                              <p:cond delay="1800"/>
                            </p:stCondLst>
                            <p:childTnLst>
                              <p:par>
                                <p:cTn id="88" presetID="47" presetClass="entr" presetSubtype="0" fill="hold" grpId="0" nodeType="afterEffect">
                                  <p:stCondLst>
                                    <p:cond delay="0"/>
                                  </p:stCondLst>
                                  <p:childTnLst>
                                    <p:set>
                                      <p:cBhvr>
                                        <p:cTn id="89" dur="1" fill="hold">
                                          <p:stCondLst>
                                            <p:cond delay="0"/>
                                          </p:stCondLst>
                                        </p:cTn>
                                        <p:tgtEl>
                                          <p:spTgt spid="21">
                                            <p:txEl>
                                              <p:pRg st="0" end="0"/>
                                            </p:txEl>
                                          </p:spTgt>
                                        </p:tgtEl>
                                        <p:attrNameLst>
                                          <p:attrName>style.visibility</p:attrName>
                                        </p:attrNameLst>
                                      </p:cBhvr>
                                      <p:to>
                                        <p:strVal val="visible"/>
                                      </p:to>
                                    </p:set>
                                    <p:animEffect transition="in" filter="fade">
                                      <p:cBhvr>
                                        <p:cTn id="90" dur="100"/>
                                        <p:tgtEl>
                                          <p:spTgt spid="21">
                                            <p:txEl>
                                              <p:pRg st="0" end="0"/>
                                            </p:txEl>
                                          </p:spTgt>
                                        </p:tgtEl>
                                      </p:cBhvr>
                                    </p:animEffect>
                                    <p:anim calcmode="lin" valueType="num">
                                      <p:cBhvr>
                                        <p:cTn id="91" dur="100" fill="hold"/>
                                        <p:tgtEl>
                                          <p:spTgt spid="21">
                                            <p:txEl>
                                              <p:pRg st="0" end="0"/>
                                            </p:txEl>
                                          </p:spTgt>
                                        </p:tgtEl>
                                        <p:attrNameLst>
                                          <p:attrName>ppt_x</p:attrName>
                                        </p:attrNameLst>
                                      </p:cBhvr>
                                      <p:tavLst>
                                        <p:tav tm="0">
                                          <p:val>
                                            <p:strVal val="#ppt_x"/>
                                          </p:val>
                                        </p:tav>
                                        <p:tav tm="100000">
                                          <p:val>
                                            <p:strVal val="#ppt_x"/>
                                          </p:val>
                                        </p:tav>
                                      </p:tavLst>
                                    </p:anim>
                                    <p:anim calcmode="lin" valueType="num">
                                      <p:cBhvr>
                                        <p:cTn id="92" dur="100" fill="hold"/>
                                        <p:tgtEl>
                                          <p:spTgt spid="21">
                                            <p:txEl>
                                              <p:pRg st="0" end="0"/>
                                            </p:txEl>
                                          </p:spTgt>
                                        </p:tgtEl>
                                        <p:attrNameLst>
                                          <p:attrName>ppt_y</p:attrName>
                                        </p:attrNameLst>
                                      </p:cBhvr>
                                      <p:tavLst>
                                        <p:tav tm="0">
                                          <p:val>
                                            <p:strVal val="#ppt_y-.1"/>
                                          </p:val>
                                        </p:tav>
                                        <p:tav tm="100000">
                                          <p:val>
                                            <p:strVal val="#ppt_y"/>
                                          </p:val>
                                        </p:tav>
                                      </p:tavLst>
                                    </p:anim>
                                  </p:childTnLst>
                                </p:cTn>
                              </p:par>
                            </p:childTnLst>
                          </p:cTn>
                        </p:par>
                        <p:par>
                          <p:cTn id="93" fill="hold">
                            <p:stCondLst>
                              <p:cond delay="1900"/>
                            </p:stCondLst>
                            <p:childTnLst>
                              <p:par>
                                <p:cTn id="94" presetID="47" presetClass="entr" presetSubtype="0" fill="hold" grpId="0" nodeType="afterEffect">
                                  <p:stCondLst>
                                    <p:cond delay="0"/>
                                  </p:stCondLst>
                                  <p:childTnLst>
                                    <p:set>
                                      <p:cBhvr>
                                        <p:cTn id="95" dur="1" fill="hold">
                                          <p:stCondLst>
                                            <p:cond delay="0"/>
                                          </p:stCondLst>
                                        </p:cTn>
                                        <p:tgtEl>
                                          <p:spTgt spid="22">
                                            <p:bg/>
                                          </p:spTgt>
                                        </p:tgtEl>
                                        <p:attrNameLst>
                                          <p:attrName>style.visibility</p:attrName>
                                        </p:attrNameLst>
                                      </p:cBhvr>
                                      <p:to>
                                        <p:strVal val="visible"/>
                                      </p:to>
                                    </p:set>
                                    <p:animEffect transition="in" filter="fade">
                                      <p:cBhvr>
                                        <p:cTn id="96" dur="100"/>
                                        <p:tgtEl>
                                          <p:spTgt spid="22">
                                            <p:bg/>
                                          </p:spTgt>
                                        </p:tgtEl>
                                      </p:cBhvr>
                                    </p:animEffect>
                                    <p:anim calcmode="lin" valueType="num">
                                      <p:cBhvr>
                                        <p:cTn id="97" dur="100" fill="hold"/>
                                        <p:tgtEl>
                                          <p:spTgt spid="22">
                                            <p:bg/>
                                          </p:spTgt>
                                        </p:tgtEl>
                                        <p:attrNameLst>
                                          <p:attrName>ppt_x</p:attrName>
                                        </p:attrNameLst>
                                      </p:cBhvr>
                                      <p:tavLst>
                                        <p:tav tm="0">
                                          <p:val>
                                            <p:strVal val="#ppt_x"/>
                                          </p:val>
                                        </p:tav>
                                        <p:tav tm="100000">
                                          <p:val>
                                            <p:strVal val="#ppt_x"/>
                                          </p:val>
                                        </p:tav>
                                      </p:tavLst>
                                    </p:anim>
                                    <p:anim calcmode="lin" valueType="num">
                                      <p:cBhvr>
                                        <p:cTn id="98" dur="100" fill="hold"/>
                                        <p:tgtEl>
                                          <p:spTgt spid="22">
                                            <p:bg/>
                                          </p:spTgt>
                                        </p:tgtEl>
                                        <p:attrNameLst>
                                          <p:attrName>ppt_y</p:attrName>
                                        </p:attrNameLst>
                                      </p:cBhvr>
                                      <p:tavLst>
                                        <p:tav tm="0">
                                          <p:val>
                                            <p:strVal val="#ppt_y-.1"/>
                                          </p:val>
                                        </p:tav>
                                        <p:tav tm="100000">
                                          <p:val>
                                            <p:strVal val="#ppt_y"/>
                                          </p:val>
                                        </p:tav>
                                      </p:tavLst>
                                    </p:anim>
                                  </p:childTnLst>
                                </p:cTn>
                              </p:par>
                            </p:childTnLst>
                          </p:cTn>
                        </p:par>
                        <p:par>
                          <p:cTn id="99" fill="hold">
                            <p:stCondLst>
                              <p:cond delay="2000"/>
                            </p:stCondLst>
                            <p:childTnLst>
                              <p:par>
                                <p:cTn id="100" presetID="47" presetClass="entr" presetSubtype="0" fill="hold" grpId="0" nodeType="afterEffect">
                                  <p:stCondLst>
                                    <p:cond delay="0"/>
                                  </p:stCondLst>
                                  <p:childTnLst>
                                    <p:set>
                                      <p:cBhvr>
                                        <p:cTn id="101" dur="1" fill="hold">
                                          <p:stCondLst>
                                            <p:cond delay="0"/>
                                          </p:stCondLst>
                                        </p:cTn>
                                        <p:tgtEl>
                                          <p:spTgt spid="22">
                                            <p:txEl>
                                              <p:pRg st="0" end="0"/>
                                            </p:txEl>
                                          </p:spTgt>
                                        </p:tgtEl>
                                        <p:attrNameLst>
                                          <p:attrName>style.visibility</p:attrName>
                                        </p:attrNameLst>
                                      </p:cBhvr>
                                      <p:to>
                                        <p:strVal val="visible"/>
                                      </p:to>
                                    </p:set>
                                    <p:animEffect transition="in" filter="fade">
                                      <p:cBhvr>
                                        <p:cTn id="102" dur="100"/>
                                        <p:tgtEl>
                                          <p:spTgt spid="22">
                                            <p:txEl>
                                              <p:pRg st="0" end="0"/>
                                            </p:txEl>
                                          </p:spTgt>
                                        </p:tgtEl>
                                      </p:cBhvr>
                                    </p:animEffect>
                                    <p:anim calcmode="lin" valueType="num">
                                      <p:cBhvr>
                                        <p:cTn id="103" dur="100" fill="hold"/>
                                        <p:tgtEl>
                                          <p:spTgt spid="22">
                                            <p:txEl>
                                              <p:pRg st="0" end="0"/>
                                            </p:txEl>
                                          </p:spTgt>
                                        </p:tgtEl>
                                        <p:attrNameLst>
                                          <p:attrName>ppt_x</p:attrName>
                                        </p:attrNameLst>
                                      </p:cBhvr>
                                      <p:tavLst>
                                        <p:tav tm="0">
                                          <p:val>
                                            <p:strVal val="#ppt_x"/>
                                          </p:val>
                                        </p:tav>
                                        <p:tav tm="100000">
                                          <p:val>
                                            <p:strVal val="#ppt_x"/>
                                          </p:val>
                                        </p:tav>
                                      </p:tavLst>
                                    </p:anim>
                                    <p:anim calcmode="lin" valueType="num">
                                      <p:cBhvr>
                                        <p:cTn id="104" dur="100" fill="hold"/>
                                        <p:tgtEl>
                                          <p:spTgt spid="2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animBg="1"/>
      <p:bldP spid="6" grpId="0" build="p" animBg="1"/>
      <p:bldP spid="11" grpId="0" build="p" animBg="1"/>
      <p:bldP spid="12" grpId="0" build="p" animBg="1"/>
      <p:bldP spid="16" grpId="0" build="p" animBg="1"/>
      <p:bldP spid="17" grpId="0" build="p" animBg="1"/>
      <p:bldP spid="21" grpId="0" build="p" animBg="1"/>
      <p:bldP spid="22" grpId="0" build="p" animBg="1"/>
    </p:bld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US"/>
          </a:p>
        </p:txBody>
      </p:sp>
      <p:sp>
        <p:nvSpPr>
          <p:cNvPr id="3" name="Shape 1"/>
          <p:cNvSpPr/>
          <p:nvPr/>
        </p:nvSpPr>
        <p:spPr>
          <a:xfrm>
            <a:off x="0" y="0"/>
            <a:ext cx="14630400" cy="8229600"/>
          </a:xfrm>
          <a:prstGeom prst="rect">
            <a:avLst/>
          </a:prstGeom>
          <a:solidFill>
            <a:srgbClr val="FFF8F0"/>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147316" y="852845"/>
            <a:ext cx="5315188" cy="590074"/>
          </a:xfrm>
          <a:prstGeom prst="rect">
            <a:avLst/>
          </a:prstGeom>
          <a:noFill/>
          <a:ln/>
        </p:spPr>
        <p:txBody>
          <a:bodyPr wrap="none" rtlCol="0" anchor="t"/>
          <a:lstStyle/>
          <a:p>
            <a:pPr marL="0" indent="0">
              <a:lnSpc>
                <a:spcPts val="4647"/>
              </a:lnSpc>
              <a:buNone/>
            </a:pPr>
            <a:r>
              <a:rPr lang="en-US" sz="3717" kern="0" spc="-112" dirty="0">
                <a:solidFill>
                  <a:srgbClr val="2C3F42"/>
                </a:solidFill>
                <a:latin typeface="Bitter" pitchFamily="34" charset="0"/>
                <a:ea typeface="Bitter" pitchFamily="34" charset="-122"/>
                <a:cs typeface="Bitter" pitchFamily="34" charset="-120"/>
              </a:rPr>
              <a:t>Economic Empowerment</a:t>
            </a:r>
            <a:endParaRPr lang="en-US" sz="3717" dirty="0"/>
          </a:p>
        </p:txBody>
      </p:sp>
      <p:sp>
        <p:nvSpPr>
          <p:cNvPr id="6" name="Text 3"/>
          <p:cNvSpPr/>
          <p:nvPr/>
        </p:nvSpPr>
        <p:spPr>
          <a:xfrm>
            <a:off x="6147316" y="1726168"/>
            <a:ext cx="7822168" cy="906185"/>
          </a:xfrm>
          <a:prstGeom prst="rect">
            <a:avLst/>
          </a:prstGeom>
          <a:noFill/>
          <a:ln/>
        </p:spPr>
        <p:txBody>
          <a:bodyPr wrap="square" rtlCol="0" anchor="t"/>
          <a:lstStyle/>
          <a:p>
            <a:pPr marL="0" indent="0">
              <a:lnSpc>
                <a:spcPts val="2379"/>
              </a:lnSpc>
              <a:buNone/>
            </a:pPr>
            <a:r>
              <a:rPr lang="en-US" sz="1487" kern="0" spc="-30" dirty="0">
                <a:solidFill>
                  <a:srgbClr val="2B2E3C"/>
                </a:solidFill>
                <a:latin typeface="Open Sans" pitchFamily="34" charset="0"/>
                <a:ea typeface="Open Sans" pitchFamily="34" charset="-122"/>
                <a:cs typeface="Open Sans" pitchFamily="34" charset="-120"/>
              </a:rPr>
              <a:t>Economic empowerment is crucial for indigenous communities to thrive and maintain their self-determination. This section explores strategies for developing sustainable livelihoods, providing financial support, and ensuring fair compensation for tribal communities.</a:t>
            </a:r>
            <a:endParaRPr lang="en-US" sz="1487" dirty="0"/>
          </a:p>
        </p:txBody>
      </p:sp>
      <p:pic>
        <p:nvPicPr>
          <p:cNvPr id="7" name="Image 1" descr="preencoded.png"/>
          <p:cNvPicPr>
            <a:picLocks noChangeAspect="1"/>
          </p:cNvPicPr>
          <p:nvPr/>
        </p:nvPicPr>
        <p:blipFill>
          <a:blip r:embed="rId4"/>
          <a:stretch>
            <a:fillRect/>
          </a:stretch>
        </p:blipFill>
        <p:spPr>
          <a:xfrm>
            <a:off x="6147316" y="2988587"/>
            <a:ext cx="944166" cy="1510665"/>
          </a:xfrm>
          <a:prstGeom prst="rect">
            <a:avLst/>
          </a:prstGeom>
        </p:spPr>
      </p:pic>
      <p:sp>
        <p:nvSpPr>
          <p:cNvPr id="8" name="Text 4"/>
          <p:cNvSpPr/>
          <p:nvPr/>
        </p:nvSpPr>
        <p:spPr>
          <a:xfrm>
            <a:off x="7374731" y="3033593"/>
            <a:ext cx="2444829" cy="295037"/>
          </a:xfrm>
          <a:prstGeom prst="rect">
            <a:avLst/>
          </a:prstGeom>
          <a:noFill/>
          <a:ln/>
        </p:spPr>
        <p:txBody>
          <a:bodyPr wrap="none" rtlCol="0" anchor="t"/>
          <a:lstStyle/>
          <a:p>
            <a:pPr marL="0" indent="0" algn="l">
              <a:lnSpc>
                <a:spcPts val="2323"/>
              </a:lnSpc>
              <a:buNone/>
            </a:pPr>
            <a:r>
              <a:rPr lang="en-US" sz="1859" b="1" kern="0" spc="-56" dirty="0">
                <a:solidFill>
                  <a:srgbClr val="2B2E3C"/>
                </a:solidFill>
                <a:latin typeface="Bitter" pitchFamily="34" charset="0"/>
                <a:ea typeface="Bitter" pitchFamily="34" charset="-122"/>
                <a:cs typeface="Bitter" pitchFamily="34" charset="-120"/>
              </a:rPr>
              <a:t>Sustainable Livelihoods</a:t>
            </a:r>
            <a:endParaRPr lang="en-US" sz="1859" b="1" dirty="0"/>
          </a:p>
        </p:txBody>
      </p:sp>
      <p:sp>
        <p:nvSpPr>
          <p:cNvPr id="9" name="Text 5"/>
          <p:cNvSpPr/>
          <p:nvPr/>
        </p:nvSpPr>
        <p:spPr>
          <a:xfrm>
            <a:off x="7374731" y="3441859"/>
            <a:ext cx="6594753" cy="604123"/>
          </a:xfrm>
          <a:prstGeom prst="rect">
            <a:avLst/>
          </a:prstGeom>
          <a:noFill/>
          <a:ln/>
        </p:spPr>
        <p:txBody>
          <a:bodyPr wrap="square" rtlCol="0" anchor="t"/>
          <a:lstStyle/>
          <a:p>
            <a:pPr marL="0" indent="0" algn="l">
              <a:lnSpc>
                <a:spcPts val="2379"/>
              </a:lnSpc>
              <a:buNone/>
            </a:pPr>
            <a:r>
              <a:rPr lang="en-US" sz="1487" kern="0" spc="-30" dirty="0">
                <a:solidFill>
                  <a:srgbClr val="2B2E3C"/>
                </a:solidFill>
                <a:latin typeface="Open Sans" pitchFamily="34" charset="0"/>
                <a:ea typeface="Open Sans" pitchFamily="34" charset="-122"/>
                <a:cs typeface="Open Sans" pitchFamily="34" charset="-120"/>
              </a:rPr>
              <a:t>Developing sustainable livelihoods for tribal communities, such as ecotourism, sustainable forestry, and traditional crafts.</a:t>
            </a:r>
            <a:endParaRPr lang="en-US" sz="1487" dirty="0"/>
          </a:p>
        </p:txBody>
      </p:sp>
      <p:pic>
        <p:nvPicPr>
          <p:cNvPr id="10" name="Image 2" descr="preencoded.png"/>
          <p:cNvPicPr>
            <a:picLocks noChangeAspect="1"/>
          </p:cNvPicPr>
          <p:nvPr/>
        </p:nvPicPr>
        <p:blipFill>
          <a:blip r:embed="rId5"/>
          <a:stretch>
            <a:fillRect/>
          </a:stretch>
        </p:blipFill>
        <p:spPr>
          <a:xfrm>
            <a:off x="6147316" y="4499252"/>
            <a:ext cx="944166" cy="1510665"/>
          </a:xfrm>
          <a:prstGeom prst="rect">
            <a:avLst/>
          </a:prstGeom>
        </p:spPr>
      </p:pic>
      <p:sp>
        <p:nvSpPr>
          <p:cNvPr id="11" name="Text 6"/>
          <p:cNvSpPr/>
          <p:nvPr/>
        </p:nvSpPr>
        <p:spPr>
          <a:xfrm>
            <a:off x="7374731" y="4544258"/>
            <a:ext cx="2360414" cy="295037"/>
          </a:xfrm>
          <a:prstGeom prst="rect">
            <a:avLst/>
          </a:prstGeom>
          <a:noFill/>
          <a:ln/>
        </p:spPr>
        <p:txBody>
          <a:bodyPr wrap="none" rtlCol="0" anchor="t"/>
          <a:lstStyle/>
          <a:p>
            <a:pPr marL="0" indent="0" algn="l">
              <a:lnSpc>
                <a:spcPts val="2323"/>
              </a:lnSpc>
              <a:buNone/>
            </a:pPr>
            <a:r>
              <a:rPr lang="en-US" sz="1859" b="1" kern="0" spc="-56" dirty="0">
                <a:solidFill>
                  <a:srgbClr val="2B2E3C"/>
                </a:solidFill>
                <a:latin typeface="Bitter" pitchFamily="34" charset="0"/>
                <a:ea typeface="Bitter" pitchFamily="34" charset="-122"/>
                <a:cs typeface="Bitter" pitchFamily="34" charset="-120"/>
              </a:rPr>
              <a:t>Financial Support</a:t>
            </a:r>
            <a:endParaRPr lang="en-US" sz="1859" b="1" dirty="0"/>
          </a:p>
        </p:txBody>
      </p:sp>
      <p:sp>
        <p:nvSpPr>
          <p:cNvPr id="12" name="Text 7"/>
          <p:cNvSpPr/>
          <p:nvPr/>
        </p:nvSpPr>
        <p:spPr>
          <a:xfrm>
            <a:off x="7374731" y="4952524"/>
            <a:ext cx="6594753" cy="604123"/>
          </a:xfrm>
          <a:prstGeom prst="rect">
            <a:avLst/>
          </a:prstGeom>
          <a:noFill/>
          <a:ln/>
        </p:spPr>
        <p:txBody>
          <a:bodyPr wrap="square" rtlCol="0" anchor="t"/>
          <a:lstStyle/>
          <a:p>
            <a:pPr marL="0" indent="0" algn="l">
              <a:lnSpc>
                <a:spcPts val="2379"/>
              </a:lnSpc>
              <a:buNone/>
            </a:pPr>
            <a:r>
              <a:rPr lang="en-US" sz="1487" kern="0" spc="-30" dirty="0">
                <a:solidFill>
                  <a:srgbClr val="2B2E3C"/>
                </a:solidFill>
                <a:latin typeface="Open Sans" pitchFamily="34" charset="0"/>
                <a:ea typeface="Open Sans" pitchFamily="34" charset="-122"/>
                <a:cs typeface="Open Sans" pitchFamily="34" charset="-120"/>
              </a:rPr>
              <a:t>Providing financial support and microloans to tribal entrepreneurs to start and grow businesses.</a:t>
            </a:r>
            <a:endParaRPr lang="en-US" sz="1487" dirty="0"/>
          </a:p>
        </p:txBody>
      </p:sp>
      <p:pic>
        <p:nvPicPr>
          <p:cNvPr id="13" name="Image 3" descr="preencoded.png"/>
          <p:cNvPicPr>
            <a:picLocks noChangeAspect="1"/>
          </p:cNvPicPr>
          <p:nvPr/>
        </p:nvPicPr>
        <p:blipFill>
          <a:blip r:embed="rId6"/>
          <a:stretch>
            <a:fillRect/>
          </a:stretch>
        </p:blipFill>
        <p:spPr>
          <a:xfrm>
            <a:off x="6147316" y="6009917"/>
            <a:ext cx="944166" cy="1510665"/>
          </a:xfrm>
          <a:prstGeom prst="rect">
            <a:avLst/>
          </a:prstGeom>
        </p:spPr>
      </p:pic>
      <p:sp>
        <p:nvSpPr>
          <p:cNvPr id="14" name="Text 8"/>
          <p:cNvSpPr/>
          <p:nvPr/>
        </p:nvSpPr>
        <p:spPr>
          <a:xfrm>
            <a:off x="7374731" y="6054923"/>
            <a:ext cx="2360414" cy="295037"/>
          </a:xfrm>
          <a:prstGeom prst="rect">
            <a:avLst/>
          </a:prstGeom>
          <a:noFill/>
          <a:ln/>
        </p:spPr>
        <p:txBody>
          <a:bodyPr wrap="none" rtlCol="0" anchor="t"/>
          <a:lstStyle/>
          <a:p>
            <a:pPr marL="0" indent="0" algn="l">
              <a:lnSpc>
                <a:spcPts val="2323"/>
              </a:lnSpc>
              <a:buNone/>
            </a:pPr>
            <a:r>
              <a:rPr lang="en-US" sz="1859" b="1" kern="0" spc="-56" dirty="0">
                <a:solidFill>
                  <a:srgbClr val="2B2E3C"/>
                </a:solidFill>
                <a:latin typeface="Bitter" pitchFamily="34" charset="0"/>
                <a:ea typeface="Bitter" pitchFamily="34" charset="-122"/>
                <a:cs typeface="Bitter" pitchFamily="34" charset="-120"/>
              </a:rPr>
              <a:t>Fair Compensation</a:t>
            </a:r>
            <a:endParaRPr lang="en-US" sz="1859" b="1" dirty="0"/>
          </a:p>
        </p:txBody>
      </p:sp>
      <p:sp>
        <p:nvSpPr>
          <p:cNvPr id="15" name="Text 9"/>
          <p:cNvSpPr/>
          <p:nvPr/>
        </p:nvSpPr>
        <p:spPr>
          <a:xfrm>
            <a:off x="7374731" y="6463189"/>
            <a:ext cx="6594753" cy="604123"/>
          </a:xfrm>
          <a:prstGeom prst="rect">
            <a:avLst/>
          </a:prstGeom>
          <a:noFill/>
          <a:ln/>
        </p:spPr>
        <p:txBody>
          <a:bodyPr wrap="square" rtlCol="0" anchor="t"/>
          <a:lstStyle/>
          <a:p>
            <a:pPr marL="0" indent="0" algn="l">
              <a:lnSpc>
                <a:spcPts val="2379"/>
              </a:lnSpc>
              <a:buNone/>
            </a:pPr>
            <a:r>
              <a:rPr lang="en-US" sz="1487" kern="0" spc="-30" dirty="0">
                <a:solidFill>
                  <a:srgbClr val="2B2E3C"/>
                </a:solidFill>
                <a:latin typeface="Open Sans" pitchFamily="34" charset="0"/>
                <a:ea typeface="Open Sans" pitchFamily="34" charset="-122"/>
                <a:cs typeface="Open Sans" pitchFamily="34" charset="-120"/>
              </a:rPr>
              <a:t>Ensuring fair compensation policies and benefit-sharing mechanisms for indigenous communities when resources are extracted from their lands.</a:t>
            </a:r>
            <a:endParaRPr lang="en-US" sz="1487" dirty="0"/>
          </a:p>
        </p:txBody>
      </p:sp>
      <p:pic>
        <p:nvPicPr>
          <p:cNvPr id="16" name="Picture 15" descr="A group of men dancing in front of a fire&#10;&#10;Description automatically generated">
            <a:extLst>
              <a:ext uri="{FF2B5EF4-FFF2-40B4-BE49-F238E27FC236}">
                <a16:creationId xmlns:a16="http://schemas.microsoft.com/office/drawing/2014/main" id="{9EA2D760-B27C-0C2F-2BEF-CD7220935480}"/>
              </a:ext>
            </a:extLst>
          </p:cNvPr>
          <p:cNvPicPr>
            <a:picLocks noChangeAspect="1"/>
          </p:cNvPicPr>
          <p:nvPr/>
        </p:nvPicPr>
        <p:blipFill rotWithShape="1">
          <a:blip r:embed="rId7"/>
          <a:srcRect l="7" t="18989" r="-7" b="47481"/>
          <a:stretch/>
        </p:blipFill>
        <p:spPr>
          <a:xfrm rot="16384586">
            <a:off x="-9682750" y="884744"/>
            <a:ext cx="14671001" cy="2589034"/>
          </a:xfrm>
          <a:prstGeom prst="rect">
            <a:avLst/>
          </a:prstGeom>
        </p:spPr>
      </p:pic>
    </p:spTree>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US"/>
          </a:p>
        </p:txBody>
      </p:sp>
      <p:sp>
        <p:nvSpPr>
          <p:cNvPr id="3" name="Shape 1"/>
          <p:cNvSpPr/>
          <p:nvPr/>
        </p:nvSpPr>
        <p:spPr>
          <a:xfrm>
            <a:off x="0" y="0"/>
            <a:ext cx="14630400" cy="8236506"/>
          </a:xfrm>
          <a:prstGeom prst="rect">
            <a:avLst/>
          </a:prstGeom>
          <a:solidFill>
            <a:srgbClr val="FFF8F0"/>
          </a:solidFill>
          <a:ln/>
        </p:spPr>
        <p:txBody>
          <a:bodyPr/>
          <a:lstStyle/>
          <a:p>
            <a:endParaRPr lang="en-US"/>
          </a:p>
        </p:txBody>
      </p:sp>
      <p:sp>
        <p:nvSpPr>
          <p:cNvPr id="5" name="Text 2"/>
          <p:cNvSpPr/>
          <p:nvPr/>
        </p:nvSpPr>
        <p:spPr>
          <a:xfrm>
            <a:off x="2517696" y="2678668"/>
            <a:ext cx="6149221" cy="548878"/>
          </a:xfrm>
          <a:prstGeom prst="rect">
            <a:avLst/>
          </a:prstGeom>
          <a:noFill/>
          <a:ln/>
        </p:spPr>
        <p:txBody>
          <a:bodyPr wrap="none" rtlCol="0" anchor="t"/>
          <a:lstStyle/>
          <a:p>
            <a:pPr marL="0" indent="0">
              <a:lnSpc>
                <a:spcPts val="4322"/>
              </a:lnSpc>
              <a:buNone/>
            </a:pPr>
            <a:r>
              <a:rPr lang="en-US" sz="3458" kern="0" spc="-104" dirty="0">
                <a:solidFill>
                  <a:srgbClr val="2C3F42"/>
                </a:solidFill>
                <a:latin typeface="Bitter" pitchFamily="34" charset="0"/>
                <a:ea typeface="Bitter" pitchFamily="34" charset="-122"/>
                <a:cs typeface="Bitter" pitchFamily="34" charset="-120"/>
              </a:rPr>
              <a:t>Social and Cultural Preservation</a:t>
            </a:r>
            <a:endParaRPr lang="en-US" sz="3458" dirty="0"/>
          </a:p>
        </p:txBody>
      </p:sp>
      <p:sp>
        <p:nvSpPr>
          <p:cNvPr id="6" name="Text 3"/>
          <p:cNvSpPr/>
          <p:nvPr/>
        </p:nvSpPr>
        <p:spPr>
          <a:xfrm>
            <a:off x="2517696" y="3490913"/>
            <a:ext cx="9594890" cy="842963"/>
          </a:xfrm>
          <a:prstGeom prst="rect">
            <a:avLst/>
          </a:prstGeom>
          <a:noFill/>
          <a:ln/>
        </p:spPr>
        <p:txBody>
          <a:bodyPr wrap="square" rtlCol="0" anchor="t"/>
          <a:lstStyle/>
          <a:p>
            <a:pPr marL="0" indent="0">
              <a:lnSpc>
                <a:spcPts val="2213"/>
              </a:lnSpc>
              <a:buNone/>
            </a:pPr>
            <a:r>
              <a:rPr lang="en-US" sz="1383" kern="0" spc="-28" dirty="0">
                <a:solidFill>
                  <a:srgbClr val="2B2E3C"/>
                </a:solidFill>
                <a:latin typeface="Open Sans" pitchFamily="34" charset="0"/>
                <a:ea typeface="Open Sans" pitchFamily="34" charset="-122"/>
                <a:cs typeface="Open Sans" pitchFamily="34" charset="-120"/>
              </a:rPr>
              <a:t>Preserving the social and cultural heritage of indigenous communities is essential for maintaining their identity and resilience. This section explores strategies for documenting and preserving cultural heritage, including indigenous history and culture in education curricula, and improving access to healthcare and education for tribal communities.</a:t>
            </a:r>
            <a:endParaRPr lang="en-US" sz="1383" dirty="0"/>
          </a:p>
        </p:txBody>
      </p:sp>
      <p:sp>
        <p:nvSpPr>
          <p:cNvPr id="7" name="Shape 4"/>
          <p:cNvSpPr/>
          <p:nvPr/>
        </p:nvSpPr>
        <p:spPr>
          <a:xfrm>
            <a:off x="2517696" y="4531400"/>
            <a:ext cx="9594890" cy="3222069"/>
          </a:xfrm>
          <a:prstGeom prst="roundRect">
            <a:avLst>
              <a:gd name="adj" fmla="val 2453"/>
            </a:avLst>
          </a:prstGeom>
          <a:noFill/>
          <a:ln w="7620">
            <a:solidFill>
              <a:srgbClr val="000000">
                <a:alpha val="8000"/>
              </a:srgbClr>
            </a:solidFill>
            <a:prstDash val="solid"/>
          </a:ln>
        </p:spPr>
        <p:txBody>
          <a:bodyPr/>
          <a:lstStyle/>
          <a:p>
            <a:endParaRPr lang="en-US"/>
          </a:p>
        </p:txBody>
      </p:sp>
      <p:sp>
        <p:nvSpPr>
          <p:cNvPr id="8" name="Shape 5"/>
          <p:cNvSpPr/>
          <p:nvPr/>
        </p:nvSpPr>
        <p:spPr>
          <a:xfrm>
            <a:off x="2525316" y="4539020"/>
            <a:ext cx="9579650" cy="1068943"/>
          </a:xfrm>
          <a:prstGeom prst="rect">
            <a:avLst/>
          </a:prstGeom>
          <a:solidFill>
            <a:srgbClr val="FFFFFF">
              <a:alpha val="4000"/>
            </a:srgbClr>
          </a:solidFill>
          <a:ln/>
        </p:spPr>
        <p:txBody>
          <a:bodyPr/>
          <a:lstStyle/>
          <a:p>
            <a:endParaRPr lang="en-US"/>
          </a:p>
        </p:txBody>
      </p:sp>
      <p:sp>
        <p:nvSpPr>
          <p:cNvPr id="9" name="Text 6"/>
          <p:cNvSpPr/>
          <p:nvPr/>
        </p:nvSpPr>
        <p:spPr>
          <a:xfrm>
            <a:off x="2701052" y="4652010"/>
            <a:ext cx="4434721" cy="280988"/>
          </a:xfrm>
          <a:prstGeom prst="rect">
            <a:avLst/>
          </a:prstGeom>
          <a:noFill/>
          <a:ln/>
        </p:spPr>
        <p:txBody>
          <a:bodyPr wrap="none" rtlCol="0" anchor="t"/>
          <a:lstStyle/>
          <a:p>
            <a:pPr marL="0" indent="0">
              <a:lnSpc>
                <a:spcPts val="2213"/>
              </a:lnSpc>
              <a:buNone/>
            </a:pPr>
            <a:r>
              <a:rPr lang="en-US" sz="1383" b="1" kern="0" spc="-28" dirty="0">
                <a:solidFill>
                  <a:srgbClr val="2B2E3C"/>
                </a:solidFill>
                <a:latin typeface="Open Sans" pitchFamily="34" charset="0"/>
                <a:ea typeface="Open Sans" pitchFamily="34" charset="-122"/>
                <a:cs typeface="Open Sans" pitchFamily="34" charset="-120"/>
              </a:rPr>
              <a:t>Documentation and Preservation</a:t>
            </a:r>
            <a:endParaRPr lang="en-US" sz="1383" b="1" dirty="0"/>
          </a:p>
        </p:txBody>
      </p:sp>
      <p:sp>
        <p:nvSpPr>
          <p:cNvPr id="10" name="Text 7"/>
          <p:cNvSpPr/>
          <p:nvPr/>
        </p:nvSpPr>
        <p:spPr>
          <a:xfrm>
            <a:off x="7494627" y="4652010"/>
            <a:ext cx="4434721" cy="842963"/>
          </a:xfrm>
          <a:prstGeom prst="rect">
            <a:avLst/>
          </a:prstGeom>
          <a:noFill/>
          <a:ln/>
        </p:spPr>
        <p:txBody>
          <a:bodyPr wrap="square" rtlCol="0" anchor="t"/>
          <a:lstStyle/>
          <a:p>
            <a:pPr marL="0" indent="0">
              <a:lnSpc>
                <a:spcPts val="2213"/>
              </a:lnSpc>
              <a:buNone/>
            </a:pPr>
            <a:r>
              <a:rPr lang="en-US" sz="1383" kern="0" spc="-28" dirty="0">
                <a:solidFill>
                  <a:srgbClr val="2B2E3C"/>
                </a:solidFill>
                <a:latin typeface="Open Sans" pitchFamily="34" charset="0"/>
                <a:ea typeface="Open Sans" pitchFamily="34" charset="-122"/>
                <a:cs typeface="Open Sans" pitchFamily="34" charset="-120"/>
              </a:rPr>
              <a:t>Documenting and preserving cultural heritage through oral histories, traditional arts, and language revitalization programs.</a:t>
            </a:r>
            <a:endParaRPr lang="en-US" sz="1383" dirty="0"/>
          </a:p>
        </p:txBody>
      </p:sp>
      <p:sp>
        <p:nvSpPr>
          <p:cNvPr id="11" name="Shape 8"/>
          <p:cNvSpPr/>
          <p:nvPr/>
        </p:nvSpPr>
        <p:spPr>
          <a:xfrm>
            <a:off x="2525316" y="5607963"/>
            <a:ext cx="9579650" cy="1068943"/>
          </a:xfrm>
          <a:prstGeom prst="rect">
            <a:avLst/>
          </a:prstGeom>
          <a:solidFill>
            <a:srgbClr val="000000">
              <a:alpha val="4000"/>
            </a:srgbClr>
          </a:solidFill>
          <a:ln/>
        </p:spPr>
        <p:txBody>
          <a:bodyPr/>
          <a:lstStyle/>
          <a:p>
            <a:endParaRPr lang="en-US"/>
          </a:p>
        </p:txBody>
      </p:sp>
      <p:sp>
        <p:nvSpPr>
          <p:cNvPr id="12" name="Text 9"/>
          <p:cNvSpPr/>
          <p:nvPr/>
        </p:nvSpPr>
        <p:spPr>
          <a:xfrm>
            <a:off x="2701052" y="5720953"/>
            <a:ext cx="4434721" cy="280988"/>
          </a:xfrm>
          <a:prstGeom prst="rect">
            <a:avLst/>
          </a:prstGeom>
          <a:noFill/>
          <a:ln/>
        </p:spPr>
        <p:txBody>
          <a:bodyPr wrap="none" rtlCol="0" anchor="t"/>
          <a:lstStyle/>
          <a:p>
            <a:pPr marL="0" indent="0">
              <a:lnSpc>
                <a:spcPts val="2213"/>
              </a:lnSpc>
              <a:buNone/>
            </a:pPr>
            <a:r>
              <a:rPr lang="en-US" sz="1383" b="1" kern="0" spc="-28" dirty="0">
                <a:solidFill>
                  <a:srgbClr val="2B2E3C"/>
                </a:solidFill>
                <a:latin typeface="Open Sans" pitchFamily="34" charset="0"/>
                <a:ea typeface="Open Sans" pitchFamily="34" charset="-122"/>
                <a:cs typeface="Open Sans" pitchFamily="34" charset="-120"/>
              </a:rPr>
              <a:t>Education</a:t>
            </a:r>
            <a:endParaRPr lang="en-US" sz="1383" b="1" dirty="0"/>
          </a:p>
        </p:txBody>
      </p:sp>
      <p:sp>
        <p:nvSpPr>
          <p:cNvPr id="13" name="Text 10"/>
          <p:cNvSpPr/>
          <p:nvPr/>
        </p:nvSpPr>
        <p:spPr>
          <a:xfrm>
            <a:off x="7494627" y="5720953"/>
            <a:ext cx="4434721" cy="842963"/>
          </a:xfrm>
          <a:prstGeom prst="rect">
            <a:avLst/>
          </a:prstGeom>
          <a:noFill/>
          <a:ln/>
        </p:spPr>
        <p:txBody>
          <a:bodyPr wrap="square" rtlCol="0" anchor="t"/>
          <a:lstStyle/>
          <a:p>
            <a:pPr marL="0" indent="0">
              <a:lnSpc>
                <a:spcPts val="2213"/>
              </a:lnSpc>
              <a:buNone/>
            </a:pPr>
            <a:r>
              <a:rPr lang="en-US" sz="1383" kern="0" spc="-28" dirty="0">
                <a:solidFill>
                  <a:srgbClr val="2B2E3C"/>
                </a:solidFill>
                <a:latin typeface="Open Sans" pitchFamily="34" charset="0"/>
                <a:ea typeface="Open Sans" pitchFamily="34" charset="-122"/>
                <a:cs typeface="Open Sans" pitchFamily="34" charset="-120"/>
              </a:rPr>
              <a:t>Including indigenous history and culture in education curricula to promote understanding and respect for indigenous knowledge systems.</a:t>
            </a:r>
            <a:endParaRPr lang="en-US" sz="1383" dirty="0"/>
          </a:p>
        </p:txBody>
      </p:sp>
      <p:sp>
        <p:nvSpPr>
          <p:cNvPr id="14" name="Shape 11"/>
          <p:cNvSpPr/>
          <p:nvPr/>
        </p:nvSpPr>
        <p:spPr>
          <a:xfrm>
            <a:off x="2525316" y="6676906"/>
            <a:ext cx="9579650" cy="1068943"/>
          </a:xfrm>
          <a:prstGeom prst="rect">
            <a:avLst/>
          </a:prstGeom>
          <a:solidFill>
            <a:srgbClr val="FFFFFF">
              <a:alpha val="4000"/>
            </a:srgbClr>
          </a:solidFill>
          <a:ln/>
        </p:spPr>
        <p:txBody>
          <a:bodyPr/>
          <a:lstStyle/>
          <a:p>
            <a:endParaRPr lang="en-US"/>
          </a:p>
        </p:txBody>
      </p:sp>
      <p:sp>
        <p:nvSpPr>
          <p:cNvPr id="15" name="Text 12"/>
          <p:cNvSpPr/>
          <p:nvPr/>
        </p:nvSpPr>
        <p:spPr>
          <a:xfrm>
            <a:off x="2701052" y="6789896"/>
            <a:ext cx="4434721" cy="280988"/>
          </a:xfrm>
          <a:prstGeom prst="rect">
            <a:avLst/>
          </a:prstGeom>
          <a:noFill/>
          <a:ln/>
        </p:spPr>
        <p:txBody>
          <a:bodyPr wrap="none" rtlCol="0" anchor="t"/>
          <a:lstStyle/>
          <a:p>
            <a:pPr marL="0" indent="0">
              <a:lnSpc>
                <a:spcPts val="2213"/>
              </a:lnSpc>
              <a:buNone/>
            </a:pPr>
            <a:r>
              <a:rPr lang="en-US" sz="1383" b="1" kern="0" spc="-28" dirty="0">
                <a:solidFill>
                  <a:srgbClr val="2B2E3C"/>
                </a:solidFill>
                <a:latin typeface="Open Sans" pitchFamily="34" charset="0"/>
                <a:ea typeface="Open Sans" pitchFamily="34" charset="-122"/>
                <a:cs typeface="Open Sans" pitchFamily="34" charset="-120"/>
              </a:rPr>
              <a:t>Healthcare and Education</a:t>
            </a:r>
            <a:endParaRPr lang="en-US" sz="1383" b="1" dirty="0"/>
          </a:p>
        </p:txBody>
      </p:sp>
      <p:sp>
        <p:nvSpPr>
          <p:cNvPr id="16" name="Text 13"/>
          <p:cNvSpPr/>
          <p:nvPr/>
        </p:nvSpPr>
        <p:spPr>
          <a:xfrm>
            <a:off x="7494627" y="6789896"/>
            <a:ext cx="4434721" cy="842963"/>
          </a:xfrm>
          <a:prstGeom prst="rect">
            <a:avLst/>
          </a:prstGeom>
          <a:noFill/>
          <a:ln/>
        </p:spPr>
        <p:txBody>
          <a:bodyPr wrap="square" rtlCol="0" anchor="t"/>
          <a:lstStyle/>
          <a:p>
            <a:pPr marL="0" indent="0">
              <a:lnSpc>
                <a:spcPts val="2213"/>
              </a:lnSpc>
              <a:buNone/>
            </a:pPr>
            <a:r>
              <a:rPr lang="en-US" sz="1383" kern="0" spc="-28" dirty="0">
                <a:solidFill>
                  <a:srgbClr val="2B2E3C"/>
                </a:solidFill>
                <a:latin typeface="Open Sans" pitchFamily="34" charset="0"/>
                <a:ea typeface="Open Sans" pitchFamily="34" charset="-122"/>
                <a:cs typeface="Open Sans" pitchFamily="34" charset="-120"/>
              </a:rPr>
              <a:t>Improving access to healthcare and education for tribal communities to address health disparities and empower future generations.</a:t>
            </a:r>
            <a:endParaRPr lang="en-US" sz="1383" dirty="0"/>
          </a:p>
        </p:txBody>
      </p:sp>
      <p:pic>
        <p:nvPicPr>
          <p:cNvPr id="19" name="Picture 18" descr="A group of men dancing in front of a fire&#10;&#10;Description automatically generated">
            <a:extLst>
              <a:ext uri="{FF2B5EF4-FFF2-40B4-BE49-F238E27FC236}">
                <a16:creationId xmlns:a16="http://schemas.microsoft.com/office/drawing/2014/main" id="{8FFBD6A7-EC6D-21E6-6794-F9A0F2E8B91E}"/>
              </a:ext>
            </a:extLst>
          </p:cNvPr>
          <p:cNvPicPr>
            <a:picLocks noChangeAspect="1"/>
          </p:cNvPicPr>
          <p:nvPr/>
        </p:nvPicPr>
        <p:blipFill rotWithShape="1">
          <a:blip r:embed="rId3"/>
          <a:srcRect l="7" t="18989" r="-7" b="47481"/>
          <a:stretch/>
        </p:blipFill>
        <p:spPr>
          <a:xfrm>
            <a:off x="-29450" y="-23356"/>
            <a:ext cx="14671001" cy="2589034"/>
          </a:xfrm>
          <a:prstGeom prst="rect">
            <a:avLst/>
          </a:prstGeom>
        </p:spPr>
      </p:pic>
      <p:pic>
        <p:nvPicPr>
          <p:cNvPr id="4" name="Image 1" descr="preencoded.png">
            <a:extLst>
              <a:ext uri="{FF2B5EF4-FFF2-40B4-BE49-F238E27FC236}">
                <a16:creationId xmlns:a16="http://schemas.microsoft.com/office/drawing/2014/main" id="{06AF3216-38A5-8CC1-89EA-15FD1B3A8775}"/>
              </a:ext>
            </a:extLst>
          </p:cNvPr>
          <p:cNvPicPr>
            <a:picLocks noChangeAspect="1"/>
          </p:cNvPicPr>
          <p:nvPr/>
        </p:nvPicPr>
        <p:blipFill>
          <a:blip r:embed="rId4"/>
          <a:stretch>
            <a:fillRect/>
          </a:stretch>
        </p:blipFill>
        <p:spPr>
          <a:xfrm rot="19693618">
            <a:off x="13345285" y="8524686"/>
            <a:ext cx="944166" cy="1510665"/>
          </a:xfrm>
          <a:prstGeom prst="rect">
            <a:avLst/>
          </a:prstGeom>
        </p:spPr>
      </p:pic>
      <p:pic>
        <p:nvPicPr>
          <p:cNvPr id="17" name="Image 2" descr="preencoded.png">
            <a:extLst>
              <a:ext uri="{FF2B5EF4-FFF2-40B4-BE49-F238E27FC236}">
                <a16:creationId xmlns:a16="http://schemas.microsoft.com/office/drawing/2014/main" id="{7E749AE6-0792-BFF6-5B73-1E8A0D986E18}"/>
              </a:ext>
            </a:extLst>
          </p:cNvPr>
          <p:cNvPicPr>
            <a:picLocks noChangeAspect="1"/>
          </p:cNvPicPr>
          <p:nvPr/>
        </p:nvPicPr>
        <p:blipFill>
          <a:blip r:embed="rId5"/>
          <a:stretch>
            <a:fillRect/>
          </a:stretch>
        </p:blipFill>
        <p:spPr>
          <a:xfrm>
            <a:off x="7022544" y="9154835"/>
            <a:ext cx="944166" cy="1510665"/>
          </a:xfrm>
          <a:prstGeom prst="rect">
            <a:avLst/>
          </a:prstGeom>
        </p:spPr>
      </p:pic>
      <p:pic>
        <p:nvPicPr>
          <p:cNvPr id="18" name="Image 3" descr="preencoded.png">
            <a:extLst>
              <a:ext uri="{FF2B5EF4-FFF2-40B4-BE49-F238E27FC236}">
                <a16:creationId xmlns:a16="http://schemas.microsoft.com/office/drawing/2014/main" id="{DC080D8D-C1B3-0536-7674-F86F7FDA0666}"/>
              </a:ext>
            </a:extLst>
          </p:cNvPr>
          <p:cNvPicPr>
            <a:picLocks noChangeAspect="1"/>
          </p:cNvPicPr>
          <p:nvPr/>
        </p:nvPicPr>
        <p:blipFill>
          <a:blip r:embed="rId6"/>
          <a:stretch>
            <a:fillRect/>
          </a:stretch>
        </p:blipFill>
        <p:spPr>
          <a:xfrm rot="2450065">
            <a:off x="2053233" y="9415403"/>
            <a:ext cx="944166" cy="1510665"/>
          </a:xfrm>
          <a:prstGeom prst="rect">
            <a:avLst/>
          </a:prstGeom>
        </p:spPr>
      </p:pic>
      <p:pic>
        <p:nvPicPr>
          <p:cNvPr id="20" name="Picture 19" descr="A person holding her hands up&#10;&#10;Description automatically generated">
            <a:extLst>
              <a:ext uri="{FF2B5EF4-FFF2-40B4-BE49-F238E27FC236}">
                <a16:creationId xmlns:a16="http://schemas.microsoft.com/office/drawing/2014/main" id="{48551C21-95A3-980C-C0AA-A14B381B1BCC}"/>
              </a:ext>
            </a:extLst>
          </p:cNvPr>
          <p:cNvPicPr>
            <a:picLocks noChangeAspect="1"/>
          </p:cNvPicPr>
          <p:nvPr/>
        </p:nvPicPr>
        <p:blipFill rotWithShape="1">
          <a:blip r:embed="rId7"/>
          <a:srcRect l="-1" t="14358" r="1" b="44849"/>
          <a:stretch/>
        </p:blipFill>
        <p:spPr>
          <a:xfrm rot="16979617">
            <a:off x="-10222523" y="-423825"/>
            <a:ext cx="14630400" cy="3389971"/>
          </a:xfrm>
          <a:prstGeom prst="rect">
            <a:avLst/>
          </a:prstGeom>
        </p:spPr>
      </p:pic>
    </p:spTree>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US"/>
          </a:p>
        </p:txBody>
      </p:sp>
      <p:sp>
        <p:nvSpPr>
          <p:cNvPr id="3" name="Shape 1"/>
          <p:cNvSpPr/>
          <p:nvPr/>
        </p:nvSpPr>
        <p:spPr>
          <a:xfrm>
            <a:off x="0" y="0"/>
            <a:ext cx="14630400" cy="8229600"/>
          </a:xfrm>
          <a:prstGeom prst="rect">
            <a:avLst/>
          </a:prstGeom>
          <a:solidFill>
            <a:srgbClr val="FFF8F0"/>
          </a:solidFill>
          <a:ln/>
        </p:spPr>
        <p:txBody>
          <a:bodyPr/>
          <a:lstStyle/>
          <a:p>
            <a:endParaRPr lang="en-US"/>
          </a:p>
        </p:txBody>
      </p:sp>
      <p:sp>
        <p:nvSpPr>
          <p:cNvPr id="5" name="Text 2"/>
          <p:cNvSpPr/>
          <p:nvPr/>
        </p:nvSpPr>
        <p:spPr>
          <a:xfrm>
            <a:off x="1781294" y="3346859"/>
            <a:ext cx="5614035" cy="633055"/>
          </a:xfrm>
          <a:prstGeom prst="rect">
            <a:avLst/>
          </a:prstGeom>
          <a:noFill/>
          <a:ln/>
        </p:spPr>
        <p:txBody>
          <a:bodyPr wrap="none" rtlCol="0" anchor="t"/>
          <a:lstStyle/>
          <a:p>
            <a:pPr marL="0" indent="0">
              <a:lnSpc>
                <a:spcPts val="4986"/>
              </a:lnSpc>
              <a:buNone/>
            </a:pPr>
            <a:r>
              <a:rPr lang="en-US" sz="3988" kern="0" spc="-120" dirty="0">
                <a:solidFill>
                  <a:srgbClr val="2C3F42"/>
                </a:solidFill>
                <a:latin typeface="Bitter" pitchFamily="34" charset="0"/>
                <a:ea typeface="Bitter" pitchFamily="34" charset="-122"/>
                <a:cs typeface="Bitter" pitchFamily="34" charset="-120"/>
              </a:rPr>
              <a:t>Advocacy and Awareness</a:t>
            </a:r>
            <a:endParaRPr lang="en-US" sz="3988" dirty="0"/>
          </a:p>
        </p:txBody>
      </p:sp>
      <p:sp>
        <p:nvSpPr>
          <p:cNvPr id="6" name="Text 3"/>
          <p:cNvSpPr/>
          <p:nvPr/>
        </p:nvSpPr>
        <p:spPr>
          <a:xfrm>
            <a:off x="1781294" y="4027289"/>
            <a:ext cx="11067693" cy="972622"/>
          </a:xfrm>
          <a:prstGeom prst="rect">
            <a:avLst/>
          </a:prstGeom>
          <a:noFill/>
          <a:ln/>
        </p:spPr>
        <p:txBody>
          <a:bodyPr wrap="square" rtlCol="0" anchor="t"/>
          <a:lstStyle/>
          <a:p>
            <a:pPr marL="0" indent="0">
              <a:lnSpc>
                <a:spcPts val="2553"/>
              </a:lnSpc>
              <a:buNone/>
            </a:pPr>
            <a:r>
              <a:rPr lang="en-US" sz="1595" kern="0" spc="-32" dirty="0">
                <a:solidFill>
                  <a:srgbClr val="2B2E3C"/>
                </a:solidFill>
                <a:latin typeface="Open Sans" pitchFamily="34" charset="0"/>
                <a:ea typeface="Open Sans" pitchFamily="34" charset="-122"/>
                <a:cs typeface="Open Sans" pitchFamily="34" charset="-120"/>
              </a:rPr>
              <a:t>Raising global awareness about the challenges faced by indigenous communities is crucial for mobilizing support and advocating for their rights. This section explores strategies for engaging the media, partnering with NGOs and corporations, and calling for action to support indigenous rights.</a:t>
            </a:r>
            <a:endParaRPr lang="en-US" sz="1595" dirty="0"/>
          </a:p>
        </p:txBody>
      </p:sp>
      <p:pic>
        <p:nvPicPr>
          <p:cNvPr id="7" name="Image 1" descr="preencoded.png"/>
          <p:cNvPicPr>
            <a:picLocks noChangeAspect="1"/>
          </p:cNvPicPr>
          <p:nvPr/>
        </p:nvPicPr>
        <p:blipFill>
          <a:blip r:embed="rId3"/>
          <a:stretch>
            <a:fillRect/>
          </a:stretch>
        </p:blipFill>
        <p:spPr>
          <a:xfrm>
            <a:off x="1781294" y="5227796"/>
            <a:ext cx="506492" cy="506492"/>
          </a:xfrm>
          <a:prstGeom prst="rect">
            <a:avLst/>
          </a:prstGeom>
        </p:spPr>
      </p:pic>
      <p:sp>
        <p:nvSpPr>
          <p:cNvPr id="8" name="Text 4"/>
          <p:cNvSpPr/>
          <p:nvPr/>
        </p:nvSpPr>
        <p:spPr>
          <a:xfrm>
            <a:off x="1781294" y="5936813"/>
            <a:ext cx="2532578" cy="316468"/>
          </a:xfrm>
          <a:prstGeom prst="rect">
            <a:avLst/>
          </a:prstGeom>
          <a:noFill/>
          <a:ln/>
        </p:spPr>
        <p:txBody>
          <a:bodyPr wrap="none" rtlCol="0" anchor="t"/>
          <a:lstStyle/>
          <a:p>
            <a:pPr marL="0" indent="0" algn="l">
              <a:lnSpc>
                <a:spcPts val="2493"/>
              </a:lnSpc>
              <a:buNone/>
            </a:pPr>
            <a:r>
              <a:rPr lang="en-US" sz="1994" b="1" kern="0" spc="-60" dirty="0">
                <a:solidFill>
                  <a:srgbClr val="2B2E3C"/>
                </a:solidFill>
                <a:latin typeface="Bitter" pitchFamily="34" charset="0"/>
                <a:ea typeface="Bitter" pitchFamily="34" charset="-122"/>
                <a:cs typeface="Bitter" pitchFamily="34" charset="-120"/>
              </a:rPr>
              <a:t>Media Engagement</a:t>
            </a:r>
            <a:endParaRPr lang="en-US" sz="1994" b="1" dirty="0"/>
          </a:p>
        </p:txBody>
      </p:sp>
      <p:sp>
        <p:nvSpPr>
          <p:cNvPr id="9" name="Text 5"/>
          <p:cNvSpPr/>
          <p:nvPr/>
        </p:nvSpPr>
        <p:spPr>
          <a:xfrm>
            <a:off x="1781294" y="6374844"/>
            <a:ext cx="3486626" cy="1296829"/>
          </a:xfrm>
          <a:prstGeom prst="rect">
            <a:avLst/>
          </a:prstGeom>
          <a:noFill/>
          <a:ln/>
        </p:spPr>
        <p:txBody>
          <a:bodyPr wrap="square" rtlCol="0" anchor="t"/>
          <a:lstStyle/>
          <a:p>
            <a:pPr marL="0" indent="0" algn="l">
              <a:lnSpc>
                <a:spcPts val="2553"/>
              </a:lnSpc>
              <a:buNone/>
            </a:pPr>
            <a:r>
              <a:rPr lang="en-US" sz="1595" kern="0" spc="-32" dirty="0">
                <a:solidFill>
                  <a:srgbClr val="2B2E3C"/>
                </a:solidFill>
                <a:latin typeface="Open Sans" pitchFamily="34" charset="0"/>
                <a:ea typeface="Open Sans" pitchFamily="34" charset="-122"/>
                <a:cs typeface="Open Sans" pitchFamily="34" charset="-120"/>
              </a:rPr>
              <a:t>Engaging the media to raise awareness about the issues faced by indigenous communities and amplify their voices.</a:t>
            </a:r>
            <a:endParaRPr lang="en-US" sz="1595" dirty="0"/>
          </a:p>
        </p:txBody>
      </p:sp>
      <p:pic>
        <p:nvPicPr>
          <p:cNvPr id="10" name="Image 2" descr="preencoded.png"/>
          <p:cNvPicPr>
            <a:picLocks noChangeAspect="1"/>
          </p:cNvPicPr>
          <p:nvPr/>
        </p:nvPicPr>
        <p:blipFill>
          <a:blip r:embed="rId4"/>
          <a:stretch>
            <a:fillRect/>
          </a:stretch>
        </p:blipFill>
        <p:spPr>
          <a:xfrm>
            <a:off x="5571768" y="5227796"/>
            <a:ext cx="506492" cy="506492"/>
          </a:xfrm>
          <a:prstGeom prst="rect">
            <a:avLst/>
          </a:prstGeom>
        </p:spPr>
      </p:pic>
      <p:sp>
        <p:nvSpPr>
          <p:cNvPr id="11" name="Text 6"/>
          <p:cNvSpPr/>
          <p:nvPr/>
        </p:nvSpPr>
        <p:spPr>
          <a:xfrm>
            <a:off x="5571768" y="5936813"/>
            <a:ext cx="2532578" cy="316468"/>
          </a:xfrm>
          <a:prstGeom prst="rect">
            <a:avLst/>
          </a:prstGeom>
          <a:noFill/>
          <a:ln/>
        </p:spPr>
        <p:txBody>
          <a:bodyPr wrap="none" rtlCol="0" anchor="t"/>
          <a:lstStyle/>
          <a:p>
            <a:pPr marL="0" indent="0" algn="l">
              <a:lnSpc>
                <a:spcPts val="2493"/>
              </a:lnSpc>
              <a:buNone/>
            </a:pPr>
            <a:r>
              <a:rPr lang="en-US" sz="1994" b="1" kern="0" spc="-60" dirty="0">
                <a:solidFill>
                  <a:srgbClr val="2B2E3C"/>
                </a:solidFill>
                <a:latin typeface="Bitter" pitchFamily="34" charset="0"/>
                <a:ea typeface="Bitter" pitchFamily="34" charset="-122"/>
                <a:cs typeface="Bitter" pitchFamily="34" charset="-120"/>
              </a:rPr>
              <a:t>Partnerships</a:t>
            </a:r>
            <a:endParaRPr lang="en-US" sz="1994" b="1" dirty="0"/>
          </a:p>
        </p:txBody>
      </p:sp>
      <p:sp>
        <p:nvSpPr>
          <p:cNvPr id="12" name="Text 7"/>
          <p:cNvSpPr/>
          <p:nvPr/>
        </p:nvSpPr>
        <p:spPr>
          <a:xfrm>
            <a:off x="5571768" y="6374844"/>
            <a:ext cx="3486626" cy="1296829"/>
          </a:xfrm>
          <a:prstGeom prst="rect">
            <a:avLst/>
          </a:prstGeom>
          <a:noFill/>
          <a:ln/>
        </p:spPr>
        <p:txBody>
          <a:bodyPr wrap="square" rtlCol="0" anchor="t"/>
          <a:lstStyle/>
          <a:p>
            <a:pPr marL="0" indent="0" algn="l">
              <a:lnSpc>
                <a:spcPts val="2553"/>
              </a:lnSpc>
              <a:buNone/>
            </a:pPr>
            <a:r>
              <a:rPr lang="en-US" sz="1595" kern="0" spc="-32" dirty="0">
                <a:solidFill>
                  <a:srgbClr val="2B2E3C"/>
                </a:solidFill>
                <a:latin typeface="Open Sans" pitchFamily="34" charset="0"/>
                <a:ea typeface="Open Sans" pitchFamily="34" charset="-122"/>
                <a:cs typeface="Open Sans" pitchFamily="34" charset="-120"/>
              </a:rPr>
              <a:t>Partnering with NGOs and corporations to support indigenous rights and promote sustainable development initiatives.</a:t>
            </a:r>
            <a:endParaRPr lang="en-US" sz="1595" dirty="0"/>
          </a:p>
        </p:txBody>
      </p:sp>
      <p:pic>
        <p:nvPicPr>
          <p:cNvPr id="13" name="Image 3" descr="preencoded.png"/>
          <p:cNvPicPr>
            <a:picLocks noChangeAspect="1"/>
          </p:cNvPicPr>
          <p:nvPr/>
        </p:nvPicPr>
        <p:blipFill>
          <a:blip r:embed="rId5"/>
          <a:stretch>
            <a:fillRect/>
          </a:stretch>
        </p:blipFill>
        <p:spPr>
          <a:xfrm>
            <a:off x="9362242" y="5227796"/>
            <a:ext cx="506492" cy="506492"/>
          </a:xfrm>
          <a:prstGeom prst="rect">
            <a:avLst/>
          </a:prstGeom>
        </p:spPr>
      </p:pic>
      <p:sp>
        <p:nvSpPr>
          <p:cNvPr id="14" name="Text 8"/>
          <p:cNvSpPr/>
          <p:nvPr/>
        </p:nvSpPr>
        <p:spPr>
          <a:xfrm>
            <a:off x="9362242" y="5936813"/>
            <a:ext cx="2532578" cy="316468"/>
          </a:xfrm>
          <a:prstGeom prst="rect">
            <a:avLst/>
          </a:prstGeom>
          <a:noFill/>
          <a:ln/>
        </p:spPr>
        <p:txBody>
          <a:bodyPr wrap="none" rtlCol="0" anchor="t"/>
          <a:lstStyle/>
          <a:p>
            <a:pPr marL="0" indent="0" algn="l">
              <a:lnSpc>
                <a:spcPts val="2493"/>
              </a:lnSpc>
              <a:buNone/>
            </a:pPr>
            <a:r>
              <a:rPr lang="en-US" sz="1994" b="1" kern="0" spc="-60" dirty="0">
                <a:solidFill>
                  <a:srgbClr val="2B2E3C"/>
                </a:solidFill>
                <a:latin typeface="Bitter" pitchFamily="34" charset="0"/>
                <a:ea typeface="Bitter" pitchFamily="34" charset="-122"/>
                <a:cs typeface="Bitter" pitchFamily="34" charset="-120"/>
              </a:rPr>
              <a:t>Call to Action</a:t>
            </a:r>
            <a:endParaRPr lang="en-US" sz="1994" b="1" dirty="0"/>
          </a:p>
        </p:txBody>
      </p:sp>
      <p:sp>
        <p:nvSpPr>
          <p:cNvPr id="15" name="Text 9"/>
          <p:cNvSpPr/>
          <p:nvPr/>
        </p:nvSpPr>
        <p:spPr>
          <a:xfrm>
            <a:off x="9362242" y="6374844"/>
            <a:ext cx="3486745" cy="1296829"/>
          </a:xfrm>
          <a:prstGeom prst="rect">
            <a:avLst/>
          </a:prstGeom>
          <a:noFill/>
          <a:ln/>
        </p:spPr>
        <p:txBody>
          <a:bodyPr wrap="square" rtlCol="0" anchor="t"/>
          <a:lstStyle/>
          <a:p>
            <a:pPr marL="0" indent="0" algn="l">
              <a:lnSpc>
                <a:spcPts val="2553"/>
              </a:lnSpc>
              <a:buNone/>
            </a:pPr>
            <a:r>
              <a:rPr lang="en-US" sz="1595" kern="0" spc="-32" dirty="0">
                <a:solidFill>
                  <a:srgbClr val="2B2E3C"/>
                </a:solidFill>
                <a:latin typeface="Open Sans" pitchFamily="34" charset="0"/>
                <a:ea typeface="Open Sans" pitchFamily="34" charset="-122"/>
                <a:cs typeface="Open Sans" pitchFamily="34" charset="-120"/>
              </a:rPr>
              <a:t>Calling for action from the audience, suggesting ways they can support advocacy efforts and contribute to safeguarding tribal rights.</a:t>
            </a:r>
            <a:endParaRPr lang="en-US" sz="1595" dirty="0"/>
          </a:p>
        </p:txBody>
      </p:sp>
      <p:pic>
        <p:nvPicPr>
          <p:cNvPr id="18" name="Picture 17" descr="A person holding her hands up&#10;&#10;Description automatically generated">
            <a:extLst>
              <a:ext uri="{FF2B5EF4-FFF2-40B4-BE49-F238E27FC236}">
                <a16:creationId xmlns:a16="http://schemas.microsoft.com/office/drawing/2014/main" id="{A4A0F9A4-C4A8-A14F-8D38-30A1C4BC5A82}"/>
              </a:ext>
            </a:extLst>
          </p:cNvPr>
          <p:cNvPicPr>
            <a:picLocks noChangeAspect="1"/>
          </p:cNvPicPr>
          <p:nvPr/>
        </p:nvPicPr>
        <p:blipFill rotWithShape="1">
          <a:blip r:embed="rId6"/>
          <a:srcRect l="-1" t="14358" r="1" b="44849"/>
          <a:stretch/>
        </p:blipFill>
        <p:spPr>
          <a:xfrm>
            <a:off x="0" y="-6085"/>
            <a:ext cx="14630400" cy="3389971"/>
          </a:xfrm>
          <a:prstGeom prst="rect">
            <a:avLst/>
          </a:prstGeom>
        </p:spPr>
      </p:pic>
      <p:pic>
        <p:nvPicPr>
          <p:cNvPr id="4" name="Picture 3" descr="A group of men dancing in front of a fire&#10;&#10;Description automatically generated">
            <a:extLst>
              <a:ext uri="{FF2B5EF4-FFF2-40B4-BE49-F238E27FC236}">
                <a16:creationId xmlns:a16="http://schemas.microsoft.com/office/drawing/2014/main" id="{1E692119-0CE8-2C7B-5150-C8E5C3F14D06}"/>
              </a:ext>
            </a:extLst>
          </p:cNvPr>
          <p:cNvPicPr>
            <a:picLocks noChangeAspect="1"/>
          </p:cNvPicPr>
          <p:nvPr/>
        </p:nvPicPr>
        <p:blipFill rotWithShape="1">
          <a:blip r:embed="rId7"/>
          <a:srcRect l="7" t="18989" r="-7" b="47481"/>
          <a:stretch/>
        </p:blipFill>
        <p:spPr>
          <a:xfrm rot="4630435">
            <a:off x="10578880" y="1078612"/>
            <a:ext cx="14671001" cy="2589034"/>
          </a:xfrm>
          <a:prstGeom prst="rect">
            <a:avLst/>
          </a:prstGeom>
        </p:spPr>
      </p:pic>
    </p:spTree>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ABCB6"/>
          </a:solidFill>
          <a:ln/>
        </p:spPr>
        <p:txBody>
          <a:bodyPr/>
          <a:lstStyle/>
          <a:p>
            <a:endParaRPr lang="en-US"/>
          </a:p>
        </p:txBody>
      </p:sp>
      <p:sp>
        <p:nvSpPr>
          <p:cNvPr id="3" name="Shape 1"/>
          <p:cNvSpPr/>
          <p:nvPr/>
        </p:nvSpPr>
        <p:spPr>
          <a:xfrm>
            <a:off x="0" y="0"/>
            <a:ext cx="14630400" cy="8229600"/>
          </a:xfrm>
          <a:prstGeom prst="rect">
            <a:avLst/>
          </a:prstGeom>
          <a:solidFill>
            <a:srgbClr val="FFF8F0"/>
          </a:solidFill>
          <a:ln/>
        </p:spPr>
        <p:txBody>
          <a:bodyPr/>
          <a:lstStyle/>
          <a:p>
            <a:endParaRPr lang="en-IN" dirty="0"/>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2023764" y="3729037"/>
            <a:ext cx="6172200" cy="771525"/>
          </a:xfrm>
          <a:prstGeom prst="rect">
            <a:avLst/>
          </a:prstGeom>
          <a:noFill/>
          <a:ln/>
        </p:spPr>
        <p:txBody>
          <a:bodyPr wrap="none" rtlCol="0" anchor="t"/>
          <a:lstStyle/>
          <a:p>
            <a:pPr marL="0" indent="0">
              <a:lnSpc>
                <a:spcPts val="6075"/>
              </a:lnSpc>
              <a:buNone/>
            </a:pPr>
            <a:r>
              <a:rPr lang="en-US" sz="6600" kern="0" spc="-146" dirty="0">
                <a:solidFill>
                  <a:srgbClr val="2C3F42"/>
                </a:solidFill>
                <a:latin typeface="Aharoni" panose="02010803020104030203" pitchFamily="2" charset="-79"/>
                <a:ea typeface="Bitter" pitchFamily="34" charset="-122"/>
                <a:cs typeface="Aharoni" panose="02010803020104030203" pitchFamily="2" charset="-79"/>
              </a:rPr>
              <a:t>THANK YOU </a:t>
            </a:r>
            <a:r>
              <a:rPr lang="en-US" sz="9600" kern="0" spc="-146" dirty="0">
                <a:solidFill>
                  <a:srgbClr val="2C3F42"/>
                </a:solidFill>
                <a:latin typeface="Aharoni" panose="02010803020104030203" pitchFamily="2" charset="-79"/>
                <a:ea typeface="Bitter" pitchFamily="34" charset="-122"/>
                <a:cs typeface="Aharoni" panose="02010803020104030203" pitchFamily="2" charset="-79"/>
              </a:rPr>
              <a:t>!</a:t>
            </a:r>
            <a:endParaRPr lang="en-US" sz="6600" dirty="0">
              <a:latin typeface="Aharoni" panose="02010803020104030203" pitchFamily="2" charset="-79"/>
              <a:cs typeface="Aharoni" panose="02010803020104030203" pitchFamily="2" charset="-79"/>
            </a:endParaRPr>
          </a:p>
        </p:txBody>
      </p:sp>
      <p:sp>
        <p:nvSpPr>
          <p:cNvPr id="6" name="Text 3"/>
          <p:cNvSpPr/>
          <p:nvPr/>
        </p:nvSpPr>
        <p:spPr>
          <a:xfrm>
            <a:off x="864037" y="4488180"/>
            <a:ext cx="7415927" cy="395049"/>
          </a:xfrm>
          <a:prstGeom prst="rect">
            <a:avLst/>
          </a:prstGeom>
          <a:noFill/>
          <a:ln/>
        </p:spPr>
        <p:txBody>
          <a:bodyPr wrap="none" rtlCol="0" anchor="t"/>
          <a:lstStyle/>
          <a:p>
            <a:pPr marL="0" indent="0">
              <a:lnSpc>
                <a:spcPts val="3110"/>
              </a:lnSpc>
              <a:buNone/>
            </a:pPr>
            <a:endParaRPr lang="en-US" sz="1944" dirty="0"/>
          </a:p>
        </p:txBody>
      </p:sp>
      <p:sp>
        <p:nvSpPr>
          <p:cNvPr id="7" name="TextBox 6">
            <a:extLst>
              <a:ext uri="{FF2B5EF4-FFF2-40B4-BE49-F238E27FC236}">
                <a16:creationId xmlns:a16="http://schemas.microsoft.com/office/drawing/2014/main" id="{D18B38A2-BC8F-A0C8-7EB4-98AFCA6127EE}"/>
              </a:ext>
            </a:extLst>
          </p:cNvPr>
          <p:cNvSpPr txBox="1"/>
          <p:nvPr/>
        </p:nvSpPr>
        <p:spPr>
          <a:xfrm>
            <a:off x="5282798" y="4478259"/>
            <a:ext cx="4064803" cy="523220"/>
          </a:xfrm>
          <a:prstGeom prst="rect">
            <a:avLst/>
          </a:prstGeom>
          <a:noFill/>
        </p:spPr>
        <p:txBody>
          <a:bodyPr wrap="square" rtlCol="0">
            <a:spAutoFit/>
          </a:bodyPr>
          <a:lstStyle/>
          <a:p>
            <a:r>
              <a:rPr lang="en-US" sz="2800" dirty="0"/>
              <a:t>- Visionary Warriors</a:t>
            </a:r>
          </a:p>
        </p:txBody>
      </p:sp>
    </p:spTree>
  </p:cSld>
  <p:clrMapOvr>
    <a:masterClrMapping/>
  </p:clrMapOvr>
  <p:transition spd="slow">
    <p:wip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42</TotalTime>
  <Words>916</Words>
  <Application>Microsoft Office PowerPoint</Application>
  <PresentationFormat>Custom</PresentationFormat>
  <Paragraphs>74</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Aharoni</vt:lpstr>
      <vt:lpstr>Arial</vt:lpstr>
      <vt:lpstr>Bitter</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surya sikhakolli</cp:lastModifiedBy>
  <cp:revision>4</cp:revision>
  <dcterms:created xsi:type="dcterms:W3CDTF">2024-07-01T10:10:57Z</dcterms:created>
  <dcterms:modified xsi:type="dcterms:W3CDTF">2024-07-01T11:49:00Z</dcterms:modified>
</cp:coreProperties>
</file>